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256" r:id="rId2"/>
    <p:sldId id="259" r:id="rId3"/>
    <p:sldId id="257" r:id="rId4"/>
    <p:sldId id="268" r:id="rId5"/>
    <p:sldId id="270" r:id="rId6"/>
    <p:sldId id="269" r:id="rId7"/>
    <p:sldId id="272" r:id="rId8"/>
    <p:sldId id="271" r:id="rId9"/>
    <p:sldId id="292" r:id="rId10"/>
    <p:sldId id="293" r:id="rId11"/>
    <p:sldId id="294" r:id="rId12"/>
    <p:sldId id="295" r:id="rId13"/>
    <p:sldId id="296" r:id="rId14"/>
    <p:sldId id="304" r:id="rId15"/>
    <p:sldId id="305" r:id="rId16"/>
    <p:sldId id="306" r:id="rId17"/>
    <p:sldId id="307" r:id="rId18"/>
    <p:sldId id="308" r:id="rId19"/>
    <p:sldId id="297" r:id="rId20"/>
    <p:sldId id="274" r:id="rId21"/>
    <p:sldId id="301" r:id="rId22"/>
    <p:sldId id="302" r:id="rId23"/>
    <p:sldId id="275" r:id="rId24"/>
    <p:sldId id="286" r:id="rId25"/>
    <p:sldId id="278" r:id="rId26"/>
    <p:sldId id="279" r:id="rId27"/>
    <p:sldId id="291" r:id="rId28"/>
    <p:sldId id="280" r:id="rId29"/>
    <p:sldId id="282" r:id="rId30"/>
    <p:sldId id="284" r:id="rId31"/>
    <p:sldId id="290" r:id="rId32"/>
    <p:sldId id="30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9" autoAdjust="0"/>
    <p:restoredTop sz="94576" autoAdjust="0"/>
  </p:normalViewPr>
  <p:slideViewPr>
    <p:cSldViewPr>
      <p:cViewPr varScale="1">
        <p:scale>
          <a:sx n="70" d="100"/>
          <a:sy n="70" d="100"/>
        </p:scale>
        <p:origin x="-13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AA87B-CC98-4B68-93D2-21C56B2DFC31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3BE74-E2F8-4BA6-8904-70DEC02CB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6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Myanmar</a:t>
            </a:r>
            <a:r>
              <a:rPr lang="en-US" baseline="0" dirty="0" smtClean="0"/>
              <a:t> Deep Sea 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BE74-E2F8-4BA6-8904-70DEC02CBD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859D6E-3261-495F-811C-297FF8A39DC1}" type="slidenum">
              <a:rPr lang="en-US"/>
              <a:pPr/>
              <a:t>10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58" y="4343110"/>
            <a:ext cx="5486084" cy="411567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6DE11A-0BEA-4CB5-BE74-24C25988DEB9}" type="slidenum">
              <a:rPr lang="en-US"/>
              <a:pPr/>
              <a:t>11</a:t>
            </a:fld>
            <a:endParaRPr 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58" y="4343110"/>
            <a:ext cx="5486084" cy="411567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0A1EF-2B02-4D7F-AC87-195B45197155}" type="slidenum">
              <a:rPr lang="en-US"/>
              <a:pPr/>
              <a:t>12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58" y="4343110"/>
            <a:ext cx="5486084" cy="411567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92ECE-71D6-48AB-9CBB-3DE07EFB9ADA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20E279C-B8D1-4F68-8E7A-1E21DDEAB626}" type="datetimeFigureOut">
              <a:rPr lang="en-US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65D38B9-139F-40CA-B826-9769C1B91B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E12961-6391-420C-9DD0-19C4D53E30C2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A9FC0F-2D89-466F-B1E5-935C47226D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Developing new Special Economic Zones (SEZ’s) </a:t>
            </a:r>
            <a:br>
              <a:rPr lang="en-US" sz="66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</a:br>
            <a:r>
              <a:rPr lang="en-US" sz="66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in Myanmar to Attract </a:t>
            </a:r>
            <a:br>
              <a:rPr lang="en-US" sz="66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</a:br>
            <a:r>
              <a:rPr lang="en-US" sz="66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Overseas Investors</a:t>
            </a:r>
            <a:endParaRPr lang="en-US" sz="6600" dirty="0">
              <a:solidFill>
                <a:schemeClr val="tx2">
                  <a:lumMod val="90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About  Myanmar</a:t>
            </a:r>
          </a:p>
          <a:p>
            <a:r>
              <a:rPr lang="en-US" sz="2400" dirty="0" smtClean="0"/>
              <a:t>Company Background</a:t>
            </a:r>
          </a:p>
          <a:p>
            <a:r>
              <a:rPr lang="en-US" sz="2400" dirty="0" smtClean="0"/>
              <a:t>Industrial Analysis</a:t>
            </a:r>
          </a:p>
          <a:p>
            <a:r>
              <a:rPr lang="en-US" sz="2400" dirty="0" smtClean="0"/>
              <a:t>SWOT Analysis</a:t>
            </a:r>
          </a:p>
          <a:p>
            <a:r>
              <a:rPr lang="en-US" sz="2400" dirty="0" smtClean="0"/>
              <a:t>Vision, Mission and Goals</a:t>
            </a:r>
          </a:p>
          <a:p>
            <a:r>
              <a:rPr lang="en-US" sz="2400" dirty="0" smtClean="0"/>
              <a:t>Action Plan</a:t>
            </a:r>
          </a:p>
          <a:p>
            <a:r>
              <a:rPr lang="en-US" sz="2400" dirty="0" smtClean="0"/>
              <a:t>Execution and Management </a:t>
            </a:r>
          </a:p>
          <a:p>
            <a:r>
              <a:rPr lang="en-US" sz="2400" dirty="0" smtClean="0"/>
              <a:t>Marketing Plan</a:t>
            </a:r>
          </a:p>
          <a:p>
            <a:r>
              <a:rPr lang="en-US" sz="2400" dirty="0" smtClean="0"/>
              <a:t>Technical Aspect or Buying and Selling Process</a:t>
            </a:r>
          </a:p>
          <a:p>
            <a:r>
              <a:rPr lang="en-US" sz="2400" dirty="0" smtClean="0"/>
              <a:t>Financial Plan</a:t>
            </a:r>
          </a:p>
          <a:p>
            <a:r>
              <a:rPr lang="en-US" sz="2400" dirty="0" smtClean="0"/>
              <a:t>Risk Analysis</a:t>
            </a:r>
          </a:p>
          <a:p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5105400" cy="609600"/>
          </a:xfrm>
        </p:spPr>
        <p:txBody>
          <a:bodyPr lIns="90000" tIns="46800" rIns="90000" bIns="46800" anchor="t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 dirty="0" smtClean="0"/>
              <a:t>UNION OF MYANMAR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2400" y="1447800"/>
            <a:ext cx="4267200" cy="5410200"/>
          </a:xfrm>
          <a:prstGeom prst="rect">
            <a:avLst/>
          </a:prstGeom>
        </p:spPr>
        <p:txBody>
          <a:bodyPr vert="horz" lIns="90000" tIns="46800" rIns="90000" bIns="46800">
            <a:norm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Myanmar is the largest country on  mainland South-East Asia with a total land area of 676,577 sq.km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coastline is 2,832 km.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Shares total international borders of 5,858 km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Bangladesh and India on the north-west,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China on the north-east and;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Laos and Thailand on the south-east.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Dynamic crossroad linking South East Asia, Western China (Yunnan) and the Indian sub-continent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Economic gateway to a potential vast market of over two billion consumers as well as sub-regional economic nodal link.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>
                <a:tab pos="1027113" algn="l"/>
                <a:tab pos="1941513" algn="l"/>
                <a:tab pos="2855913" algn="l"/>
                <a:tab pos="3770313" algn="l"/>
                <a:tab pos="4684713" algn="l"/>
                <a:tab pos="5599113" algn="l"/>
                <a:tab pos="6513513" algn="l"/>
                <a:tab pos="7427913" algn="l"/>
                <a:tab pos="8342313" algn="l"/>
                <a:tab pos="9256713" algn="l"/>
                <a:tab pos="10171113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Population around 56 Million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066800"/>
            <a:ext cx="4113213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" name="Picture 9" descr="mm!200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7196"/>
            <a:ext cx="1752600" cy="100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382000" cy="5791200"/>
          </a:xfrm>
          <a:noFill/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Yangon Division </a:t>
            </a:r>
            <a:r>
              <a:rPr lang="en-US" sz="2400" b="1" dirty="0" smtClean="0"/>
              <a:t>(East Yangon</a:t>
            </a:r>
            <a:r>
              <a:rPr lang="en-US" sz="2400" dirty="0" smtClean="0"/>
              <a:t>) –       South Dagon Industrial Zone(1)</a:t>
            </a:r>
          </a:p>
          <a:p>
            <a:pPr>
              <a:buNone/>
            </a:pPr>
            <a:r>
              <a:rPr lang="en-US" sz="2400" dirty="0" smtClean="0"/>
              <a:t>                                              	         South Dagon Industrial Zone (2)</a:t>
            </a:r>
          </a:p>
          <a:p>
            <a:pPr>
              <a:buNone/>
            </a:pPr>
            <a:r>
              <a:rPr lang="en-US" sz="2400" dirty="0" smtClean="0"/>
              <a:t>                                              	         South Dagon Industrial Zone (3)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East Dagon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Dagon </a:t>
            </a:r>
            <a:r>
              <a:rPr lang="en-US" sz="2400" dirty="0" err="1" smtClean="0"/>
              <a:t>Seikkan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North </a:t>
            </a:r>
            <a:r>
              <a:rPr lang="en-US" sz="2400" dirty="0" err="1" smtClean="0"/>
              <a:t>Oakkalapa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South </a:t>
            </a:r>
            <a:r>
              <a:rPr lang="en-US" sz="2400" dirty="0" err="1" smtClean="0"/>
              <a:t>Oakkalapa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</a:t>
            </a:r>
            <a:r>
              <a:rPr lang="en-US" sz="2400" dirty="0" err="1" smtClean="0"/>
              <a:t>Shwe</a:t>
            </a:r>
            <a:r>
              <a:rPr lang="en-US" sz="2400" dirty="0" smtClean="0"/>
              <a:t> </a:t>
            </a:r>
            <a:r>
              <a:rPr lang="en-US" sz="2400" dirty="0" err="1" smtClean="0"/>
              <a:t>Pauk</a:t>
            </a:r>
            <a:r>
              <a:rPr lang="en-US" sz="2400" dirty="0" smtClean="0"/>
              <a:t> Kan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	         </a:t>
            </a:r>
            <a:r>
              <a:rPr lang="en-US" sz="2400" dirty="0" err="1" smtClean="0"/>
              <a:t>Tharketa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</a:t>
            </a:r>
          </a:p>
          <a:p>
            <a:pPr>
              <a:buNone/>
            </a:pPr>
            <a:r>
              <a:rPr lang="en-US" sz="2400" dirty="0" smtClean="0"/>
              <a:t>		            </a:t>
            </a:r>
            <a:r>
              <a:rPr lang="en-US" sz="2400" b="1" dirty="0" smtClean="0"/>
              <a:t>(North Yangon) </a:t>
            </a:r>
            <a:r>
              <a:rPr lang="en-US" sz="2400" dirty="0" smtClean="0"/>
              <a:t>–     </a:t>
            </a:r>
            <a:r>
              <a:rPr lang="en-US" sz="2400" dirty="0" err="1" smtClean="0"/>
              <a:t>Hlaing</a:t>
            </a:r>
            <a:r>
              <a:rPr lang="en-US" sz="2400" dirty="0" smtClean="0"/>
              <a:t> </a:t>
            </a:r>
            <a:r>
              <a:rPr lang="en-US" sz="2400" dirty="0" err="1" smtClean="0"/>
              <a:t>Thar</a:t>
            </a:r>
            <a:r>
              <a:rPr lang="en-US" sz="2400" dirty="0" smtClean="0"/>
              <a:t> </a:t>
            </a:r>
            <a:r>
              <a:rPr lang="en-US" sz="2400" dirty="0" err="1" smtClean="0"/>
              <a:t>Yar</a:t>
            </a:r>
            <a:r>
              <a:rPr lang="en-US" sz="2400" dirty="0" smtClean="0"/>
              <a:t> Industrial City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	      </a:t>
            </a:r>
            <a:r>
              <a:rPr lang="en-US" sz="2400" dirty="0" err="1" smtClean="0"/>
              <a:t>Shwe</a:t>
            </a:r>
            <a:r>
              <a:rPr lang="en-US" sz="2400" dirty="0" smtClean="0"/>
              <a:t> </a:t>
            </a:r>
            <a:r>
              <a:rPr lang="en-US" sz="2400" dirty="0" err="1" smtClean="0"/>
              <a:t>Pyi</a:t>
            </a:r>
            <a:r>
              <a:rPr lang="en-US" sz="2400" dirty="0" smtClean="0"/>
              <a:t> </a:t>
            </a:r>
            <a:r>
              <a:rPr lang="en-US" sz="2400" dirty="0" err="1" smtClean="0"/>
              <a:t>Thar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	      Yangon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	      </a:t>
            </a:r>
            <a:r>
              <a:rPr lang="en-US" sz="2400" dirty="0" err="1" smtClean="0"/>
              <a:t>Shwe</a:t>
            </a:r>
            <a:r>
              <a:rPr lang="en-US" sz="2400" dirty="0" smtClean="0"/>
              <a:t> </a:t>
            </a:r>
            <a:r>
              <a:rPr lang="en-US" sz="2400" dirty="0" err="1" smtClean="0"/>
              <a:t>Linban</a:t>
            </a:r>
            <a:r>
              <a:rPr lang="en-US" sz="2400" dirty="0" smtClean="0"/>
              <a:t> Industrial Zone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	      </a:t>
            </a:r>
            <a:r>
              <a:rPr lang="en-US" sz="2400" dirty="0" err="1" smtClean="0"/>
              <a:t>Mingalardon</a:t>
            </a:r>
            <a:r>
              <a:rPr lang="en-US" sz="2400" dirty="0" smtClean="0"/>
              <a:t> Industrial Park</a:t>
            </a:r>
          </a:p>
          <a:p>
            <a:pPr>
              <a:buNone/>
            </a:pPr>
            <a:r>
              <a:rPr lang="en-US" sz="2400" dirty="0" smtClean="0"/>
              <a:t>                          </a:t>
            </a:r>
            <a:r>
              <a:rPr lang="en-US" sz="2400" b="1" dirty="0" smtClean="0"/>
              <a:t> </a:t>
            </a: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121861" name="AutoShape 5"/>
          <p:cNvSpPr>
            <a:spLocks noChangeArrowheads="1"/>
          </p:cNvSpPr>
          <p:nvPr/>
        </p:nvSpPr>
        <p:spPr bwMode="gray">
          <a:xfrm>
            <a:off x="838200" y="152400"/>
            <a:ext cx="7467600" cy="838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 smtClean="0"/>
              <a:t>Industrial Analysis in Myanmar</a:t>
            </a:r>
            <a:endParaRPr lang="en-US" sz="28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User\My Documents\My Pictures\13 jan 2009\IMG_0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4143375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2454275" y="4810125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809750" y="4073525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55788" y="3843338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408238" y="4165600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316163" y="4027488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38425" y="4165600"/>
            <a:ext cx="92075" cy="920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5032375" y="1311275"/>
            <a:ext cx="322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Shwe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pyi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thar</a:t>
            </a:r>
            <a:r>
              <a:rPr lang="en-US" dirty="0">
                <a:solidFill>
                  <a:srgbClr val="00B050"/>
                </a:solidFill>
              </a:rPr>
              <a:t>  industrial Zone</a:t>
            </a: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5032375" y="1862138"/>
            <a:ext cx="3234155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Hlaing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</a:t>
            </a:r>
            <a:r>
              <a:rPr lang="en-US" dirty="0" err="1" smtClean="0">
                <a:solidFill>
                  <a:srgbClr val="00B050"/>
                </a:solidFill>
              </a:rPr>
              <a:t>hayar</a:t>
            </a:r>
            <a:r>
              <a:rPr lang="en-US" dirty="0" smtClean="0">
                <a:solidFill>
                  <a:srgbClr val="00B050"/>
                </a:solidFill>
              </a:rPr>
              <a:t>  </a:t>
            </a:r>
            <a:r>
              <a:rPr lang="en-US" dirty="0">
                <a:solidFill>
                  <a:srgbClr val="00B050"/>
                </a:solidFill>
              </a:rPr>
              <a:t>industrial Zone</a:t>
            </a:r>
          </a:p>
        </p:txBody>
      </p: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5032375" y="2416175"/>
            <a:ext cx="3032125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East Dagon  industrial Zone</a:t>
            </a:r>
          </a:p>
        </p:txBody>
      </p:sp>
      <p:sp>
        <p:nvSpPr>
          <p:cNvPr id="24588" name="TextBox 11"/>
          <p:cNvSpPr txBox="1">
            <a:spLocks noChangeArrowheads="1"/>
          </p:cNvSpPr>
          <p:nvPr/>
        </p:nvSpPr>
        <p:spPr bwMode="auto">
          <a:xfrm>
            <a:off x="5032375" y="2967038"/>
            <a:ext cx="3173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South Dagon  industrial Zone</a:t>
            </a:r>
          </a:p>
        </p:txBody>
      </p:sp>
      <p:sp>
        <p:nvSpPr>
          <p:cNvPr id="24589" name="TextBox 12"/>
          <p:cNvSpPr txBox="1">
            <a:spLocks noChangeArrowheads="1"/>
          </p:cNvSpPr>
          <p:nvPr/>
        </p:nvSpPr>
        <p:spPr bwMode="auto">
          <a:xfrm>
            <a:off x="5032375" y="3519488"/>
            <a:ext cx="3390900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Dagon </a:t>
            </a:r>
            <a:r>
              <a:rPr lang="en-US" dirty="0" err="1">
                <a:solidFill>
                  <a:srgbClr val="00B050"/>
                </a:solidFill>
              </a:rPr>
              <a:t>Seikkan</a:t>
            </a:r>
            <a:r>
              <a:rPr lang="en-US" dirty="0">
                <a:solidFill>
                  <a:srgbClr val="00B050"/>
                </a:solidFill>
              </a:rPr>
              <a:t>  industrial Zone</a:t>
            </a:r>
          </a:p>
        </p:txBody>
      </p:sp>
      <p:sp>
        <p:nvSpPr>
          <p:cNvPr id="24590" name="TextBox 13"/>
          <p:cNvSpPr txBox="1">
            <a:spLocks noChangeArrowheads="1"/>
          </p:cNvSpPr>
          <p:nvPr/>
        </p:nvSpPr>
        <p:spPr bwMode="auto">
          <a:xfrm>
            <a:off x="5032375" y="4164013"/>
            <a:ext cx="3787775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Thilawar</a:t>
            </a:r>
            <a:r>
              <a:rPr lang="en-US" dirty="0">
                <a:solidFill>
                  <a:srgbClr val="00B050"/>
                </a:solidFill>
              </a:rPr>
              <a:t> (</a:t>
            </a:r>
            <a:r>
              <a:rPr lang="en-US" dirty="0" err="1">
                <a:solidFill>
                  <a:srgbClr val="00B050"/>
                </a:solidFill>
              </a:rPr>
              <a:t>Thanlyin</a:t>
            </a:r>
            <a:r>
              <a:rPr lang="en-US" dirty="0">
                <a:solidFill>
                  <a:srgbClr val="00B050"/>
                </a:solidFill>
              </a:rPr>
              <a:t>)  industrial Zone</a:t>
            </a:r>
          </a:p>
        </p:txBody>
      </p:sp>
      <p:cxnSp>
        <p:nvCxnSpPr>
          <p:cNvPr id="16" name="Straight Arrow Connector 15"/>
          <p:cNvCxnSpPr>
            <a:stCxn id="24585" idx="1"/>
            <a:endCxn id="5" idx="7"/>
          </p:cNvCxnSpPr>
          <p:nvPr/>
        </p:nvCxnSpPr>
        <p:spPr>
          <a:xfrm rot="10800000" flipV="1">
            <a:off x="1935163" y="1495425"/>
            <a:ext cx="3097212" cy="236061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4586" idx="1"/>
            <a:endCxn id="4" idx="5"/>
          </p:cNvCxnSpPr>
          <p:nvPr/>
        </p:nvCxnSpPr>
        <p:spPr>
          <a:xfrm flipH="1">
            <a:off x="1888341" y="2046804"/>
            <a:ext cx="3144034" cy="210531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4587" idx="1"/>
            <a:endCxn id="7" idx="7"/>
          </p:cNvCxnSpPr>
          <p:nvPr/>
        </p:nvCxnSpPr>
        <p:spPr>
          <a:xfrm rot="10800000" flipV="1">
            <a:off x="2395538" y="2600325"/>
            <a:ext cx="2636837" cy="143986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4588" idx="1"/>
            <a:endCxn id="6" idx="2"/>
          </p:cNvCxnSpPr>
          <p:nvPr/>
        </p:nvCxnSpPr>
        <p:spPr>
          <a:xfrm rot="10800000" flipV="1">
            <a:off x="2408238" y="3152775"/>
            <a:ext cx="2624137" cy="105886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4589" idx="1"/>
            <a:endCxn id="8" idx="4"/>
          </p:cNvCxnSpPr>
          <p:nvPr/>
        </p:nvCxnSpPr>
        <p:spPr>
          <a:xfrm rot="10800000" flipV="1">
            <a:off x="2684463" y="3705225"/>
            <a:ext cx="2347912" cy="55245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" idx="6"/>
          </p:cNvCxnSpPr>
          <p:nvPr/>
        </p:nvCxnSpPr>
        <p:spPr>
          <a:xfrm rot="10800000" flipV="1">
            <a:off x="2546350" y="4349750"/>
            <a:ext cx="2486025" cy="50641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7" name="TextBox 37"/>
          <p:cNvSpPr txBox="1">
            <a:spLocks noChangeArrowheads="1"/>
          </p:cNvSpPr>
          <p:nvPr/>
        </p:nvSpPr>
        <p:spPr bwMode="auto">
          <a:xfrm>
            <a:off x="4572000" y="381001"/>
            <a:ext cx="4572000" cy="8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Some </a:t>
            </a:r>
            <a:r>
              <a:rPr lang="en-US" sz="2400" dirty="0">
                <a:solidFill>
                  <a:srgbClr val="00B0F0"/>
                </a:solidFill>
              </a:rPr>
              <a:t>of </a:t>
            </a:r>
            <a:r>
              <a:rPr lang="en-US" sz="2400" dirty="0" smtClean="0">
                <a:solidFill>
                  <a:srgbClr val="00B0F0"/>
                </a:solidFill>
              </a:rPr>
              <a:t>existing Industrial Zones around Yangon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Industrial Analysis in Myanmar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3949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Mandalay Division </a:t>
            </a:r>
            <a:r>
              <a:rPr lang="en-US" dirty="0" smtClean="0"/>
              <a:t>- 	 Industrial Zone (1)</a:t>
            </a:r>
          </a:p>
          <a:p>
            <a:pPr>
              <a:buNone/>
            </a:pPr>
            <a:r>
              <a:rPr lang="en-US" dirty="0" smtClean="0"/>
              <a:t>                              		Industrial Zone (2)</a:t>
            </a:r>
          </a:p>
          <a:p>
            <a:pPr>
              <a:buNone/>
            </a:pPr>
            <a:r>
              <a:rPr lang="en-US" dirty="0" smtClean="0"/>
              <a:t>                              		</a:t>
            </a:r>
            <a:r>
              <a:rPr lang="en-US" dirty="0" err="1" smtClean="0"/>
              <a:t>Myin</a:t>
            </a:r>
            <a:r>
              <a:rPr lang="en-US" dirty="0" smtClean="0"/>
              <a:t> Chan Industrial Zone</a:t>
            </a:r>
          </a:p>
          <a:p>
            <a:pPr>
              <a:buNone/>
            </a:pPr>
            <a:r>
              <a:rPr lang="en-US" dirty="0" smtClean="0"/>
              <a:t>                             		</a:t>
            </a:r>
            <a:r>
              <a:rPr lang="en-US" dirty="0" err="1" smtClean="0"/>
              <a:t>Meikhtila</a:t>
            </a:r>
            <a:r>
              <a:rPr lang="en-US" dirty="0" smtClean="0"/>
              <a:t> Industrial Zone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Ayarwaddy</a:t>
            </a:r>
            <a:r>
              <a:rPr lang="en-US" b="1" dirty="0" smtClean="0">
                <a:solidFill>
                  <a:srgbClr val="FF0000"/>
                </a:solidFill>
              </a:rPr>
              <a:t> Division </a:t>
            </a:r>
            <a:r>
              <a:rPr lang="en-US" dirty="0" smtClean="0"/>
              <a:t>– 	</a:t>
            </a:r>
            <a:r>
              <a:rPr lang="en-US" dirty="0" err="1" smtClean="0"/>
              <a:t>Pathein</a:t>
            </a:r>
            <a:r>
              <a:rPr lang="en-US" dirty="0" smtClean="0"/>
              <a:t> Industrial Zone</a:t>
            </a:r>
          </a:p>
          <a:p>
            <a:pPr>
              <a:buNone/>
            </a:pPr>
            <a:r>
              <a:rPr lang="en-US" dirty="0" smtClean="0"/>
              <a:t>                               		</a:t>
            </a:r>
            <a:r>
              <a:rPr lang="en-US" dirty="0" err="1" smtClean="0"/>
              <a:t>Myaung</a:t>
            </a:r>
            <a:r>
              <a:rPr lang="en-US" dirty="0" smtClean="0"/>
              <a:t> </a:t>
            </a:r>
            <a:r>
              <a:rPr lang="en-US" dirty="0" err="1" smtClean="0"/>
              <a:t>Mya</a:t>
            </a:r>
            <a:r>
              <a:rPr lang="en-US" dirty="0" smtClean="0"/>
              <a:t> Industrial Zone</a:t>
            </a:r>
          </a:p>
          <a:p>
            <a:pPr>
              <a:buNone/>
            </a:pPr>
            <a:r>
              <a:rPr lang="en-US" dirty="0" smtClean="0"/>
              <a:t>                               		</a:t>
            </a:r>
            <a:r>
              <a:rPr lang="en-US" dirty="0" err="1" smtClean="0"/>
              <a:t>Hinthada</a:t>
            </a:r>
            <a:r>
              <a:rPr lang="en-US" dirty="0" smtClean="0"/>
              <a:t> Industrial Zone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Sagaing</a:t>
            </a:r>
            <a:r>
              <a:rPr lang="en-US" b="1" dirty="0" smtClean="0">
                <a:solidFill>
                  <a:srgbClr val="FF0000"/>
                </a:solidFill>
              </a:rPr>
              <a:t> Division </a:t>
            </a:r>
            <a:r>
              <a:rPr lang="en-US" dirty="0" smtClean="0"/>
              <a:t>-  	</a:t>
            </a:r>
            <a:r>
              <a:rPr lang="en-US" dirty="0" err="1" smtClean="0"/>
              <a:t>Monywa</a:t>
            </a:r>
            <a:r>
              <a:rPr lang="en-US" dirty="0" smtClean="0"/>
              <a:t> Industrial Zone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Tanintharyi</a:t>
            </a:r>
            <a:r>
              <a:rPr lang="en-US" b="1" dirty="0" smtClean="0">
                <a:solidFill>
                  <a:srgbClr val="FF0000"/>
                </a:solidFill>
              </a:rPr>
              <a:t> Division </a:t>
            </a:r>
            <a:r>
              <a:rPr lang="en-US" dirty="0" smtClean="0"/>
              <a:t>–	</a:t>
            </a:r>
            <a:r>
              <a:rPr lang="en-US" dirty="0" err="1" smtClean="0"/>
              <a:t>Myeik</a:t>
            </a:r>
            <a:r>
              <a:rPr lang="en-US" dirty="0" smtClean="0"/>
              <a:t> Industrial Zone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Magwe</a:t>
            </a:r>
            <a:r>
              <a:rPr lang="en-US" b="1" dirty="0" smtClean="0">
                <a:solidFill>
                  <a:srgbClr val="FF0000"/>
                </a:solidFill>
              </a:rPr>
              <a:t> Division  </a:t>
            </a:r>
            <a:r>
              <a:rPr lang="en-US" dirty="0" smtClean="0"/>
              <a:t>-  	</a:t>
            </a:r>
            <a:r>
              <a:rPr lang="en-US" dirty="0" err="1" smtClean="0"/>
              <a:t>Yenangyaung</a:t>
            </a:r>
            <a:r>
              <a:rPr lang="en-US" dirty="0" smtClean="0"/>
              <a:t> Industrial Zone</a:t>
            </a:r>
          </a:p>
          <a:p>
            <a:pPr>
              <a:buNone/>
            </a:pPr>
            <a:r>
              <a:rPr lang="en-US" dirty="0" smtClean="0"/>
              <a:t>                          		</a:t>
            </a:r>
            <a:r>
              <a:rPr lang="en-US" dirty="0" err="1" smtClean="0"/>
              <a:t>Pakokku</a:t>
            </a:r>
            <a:r>
              <a:rPr lang="en-US" dirty="0" smtClean="0"/>
              <a:t> Industrial Zone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Shan State   </a:t>
            </a:r>
            <a:r>
              <a:rPr lang="en-US" dirty="0" smtClean="0"/>
              <a:t>-    		Aye </a:t>
            </a:r>
            <a:r>
              <a:rPr lang="en-US" dirty="0" err="1" smtClean="0"/>
              <a:t>Thar</a:t>
            </a:r>
            <a:r>
              <a:rPr lang="en-US" dirty="0" smtClean="0"/>
              <a:t> </a:t>
            </a:r>
            <a:r>
              <a:rPr lang="en-US" dirty="0" err="1" smtClean="0"/>
              <a:t>Yar</a:t>
            </a:r>
            <a:r>
              <a:rPr lang="en-US" dirty="0" smtClean="0"/>
              <a:t> Industrial Zone  (</a:t>
            </a:r>
            <a:r>
              <a:rPr lang="en-US" dirty="0" err="1" smtClean="0"/>
              <a:t>Taunggyi</a:t>
            </a:r>
            <a:r>
              <a:rPr lang="en-US" dirty="0" smtClean="0"/>
              <a:t>)</a:t>
            </a:r>
            <a:endParaRPr lang="en-SG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WordArt 4"/>
          <p:cNvSpPr>
            <a:spLocks noChangeArrowheads="1" noChangeShapeType="1" noTextEdit="1"/>
          </p:cNvSpPr>
          <p:nvPr/>
        </p:nvSpPr>
        <p:spPr bwMode="auto">
          <a:xfrm>
            <a:off x="304800" y="76200"/>
            <a:ext cx="8582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INDUSTRIAL ZONES IN MYANMAR</a:t>
            </a:r>
          </a:p>
        </p:txBody>
      </p:sp>
      <p:pic>
        <p:nvPicPr>
          <p:cNvPr id="99333" name="Picture 6" descr="Industry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838200"/>
            <a:ext cx="39179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2514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Algerian" pitchFamily="82" charset="0"/>
              </a:rPr>
              <a:t>S W O 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4"/>
                </a:solidFill>
              </a:rPr>
              <a:t>Analysis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1"/>
            <a:ext cx="8229600" cy="160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Strength of </a:t>
            </a:r>
            <a:r>
              <a:rPr lang="en-US" dirty="0" err="1" smtClean="0"/>
              <a:t>Thanlyin</a:t>
            </a:r>
            <a:r>
              <a:rPr lang="en-US" dirty="0" smtClean="0"/>
              <a:t> – </a:t>
            </a:r>
            <a:r>
              <a:rPr lang="en-US" dirty="0" err="1" smtClean="0"/>
              <a:t>Kyauktan</a:t>
            </a:r>
            <a:r>
              <a:rPr lang="en-US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Special Economic Zone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152400" y="227013"/>
            <a:ext cx="32559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5000"/>
              </a:lnSpc>
              <a:spcBef>
                <a:spcPct val="20000"/>
              </a:spcBef>
            </a:pPr>
            <a:r>
              <a:rPr lang="en-US" sz="3200" b="1" i="1">
                <a:solidFill>
                  <a:schemeClr val="bg1"/>
                </a:solidFill>
                <a:latin typeface="Times New Roman" charset="0"/>
              </a:rPr>
              <a:t>Ports of Myanmar</a:t>
            </a:r>
          </a:p>
        </p:txBody>
      </p:sp>
      <p:pic>
        <p:nvPicPr>
          <p:cNvPr id="138243" name="Picture 4" descr="Map of Myanm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713" y="1069975"/>
            <a:ext cx="415448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4" name="Text Box 5"/>
          <p:cNvSpPr txBox="1">
            <a:spLocks noChangeArrowheads="1"/>
          </p:cNvSpPr>
          <p:nvPr/>
        </p:nvSpPr>
        <p:spPr bwMode="auto">
          <a:xfrm>
            <a:off x="2773363" y="6370638"/>
            <a:ext cx="12080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KAWTHOUNG</a:t>
            </a:r>
          </a:p>
        </p:txBody>
      </p:sp>
      <p:sp>
        <p:nvSpPr>
          <p:cNvPr id="138245" name="Text Box 6"/>
          <p:cNvSpPr txBox="1">
            <a:spLocks noChangeArrowheads="1"/>
          </p:cNvSpPr>
          <p:nvPr/>
        </p:nvSpPr>
        <p:spPr bwMode="auto">
          <a:xfrm>
            <a:off x="3106738" y="4614863"/>
            <a:ext cx="692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DAWEI</a:t>
            </a:r>
          </a:p>
        </p:txBody>
      </p:sp>
      <p:sp>
        <p:nvSpPr>
          <p:cNvPr id="138246" name="Text Box 7"/>
          <p:cNvSpPr txBox="1">
            <a:spLocks noChangeArrowheads="1"/>
          </p:cNvSpPr>
          <p:nvPr/>
        </p:nvSpPr>
        <p:spPr bwMode="auto">
          <a:xfrm>
            <a:off x="3354388" y="5167313"/>
            <a:ext cx="666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MYEIK</a:t>
            </a:r>
          </a:p>
        </p:txBody>
      </p:sp>
      <p:sp>
        <p:nvSpPr>
          <p:cNvPr id="138247" name="Text Box 8"/>
          <p:cNvSpPr txBox="1">
            <a:spLocks noChangeArrowheads="1"/>
          </p:cNvSpPr>
          <p:nvPr/>
        </p:nvSpPr>
        <p:spPr bwMode="auto">
          <a:xfrm>
            <a:off x="2438400" y="3657600"/>
            <a:ext cx="1250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MAWLAMYINE</a:t>
            </a:r>
          </a:p>
        </p:txBody>
      </p:sp>
      <p:sp>
        <p:nvSpPr>
          <p:cNvPr id="138248" name="Text Box 9"/>
          <p:cNvSpPr txBox="1">
            <a:spLocks noChangeArrowheads="1"/>
          </p:cNvSpPr>
          <p:nvPr/>
        </p:nvSpPr>
        <p:spPr bwMode="auto">
          <a:xfrm>
            <a:off x="2362200" y="2971800"/>
            <a:ext cx="8524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YANGON</a:t>
            </a:r>
          </a:p>
        </p:txBody>
      </p:sp>
      <p:pic>
        <p:nvPicPr>
          <p:cNvPr id="138249" name="Picture 10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4100" y="6184900"/>
            <a:ext cx="3079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50" name="Picture 11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0300" y="4991100"/>
            <a:ext cx="30638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51" name="Picture 12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68675" y="4391025"/>
            <a:ext cx="306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52" name="Picture 13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429000"/>
            <a:ext cx="30638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53" name="Text Box 15"/>
          <p:cNvSpPr txBox="1">
            <a:spLocks noChangeArrowheads="1"/>
          </p:cNvSpPr>
          <p:nvPr/>
        </p:nvSpPr>
        <p:spPr bwMode="auto">
          <a:xfrm>
            <a:off x="1009650" y="3268663"/>
            <a:ext cx="8524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PATHEIN</a:t>
            </a:r>
          </a:p>
        </p:txBody>
      </p:sp>
      <p:pic>
        <p:nvPicPr>
          <p:cNvPr id="138254" name="Picture 16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6238" y="2314575"/>
            <a:ext cx="3063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55" name="Text Box 17"/>
          <p:cNvSpPr txBox="1">
            <a:spLocks noChangeArrowheads="1"/>
          </p:cNvSpPr>
          <p:nvPr/>
        </p:nvSpPr>
        <p:spPr bwMode="auto">
          <a:xfrm>
            <a:off x="1027113" y="2530475"/>
            <a:ext cx="9620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THANDWE</a:t>
            </a:r>
          </a:p>
        </p:txBody>
      </p:sp>
      <p:sp>
        <p:nvSpPr>
          <p:cNvPr id="138256" name="Text Box 18"/>
          <p:cNvSpPr txBox="1">
            <a:spLocks noChangeArrowheads="1"/>
          </p:cNvSpPr>
          <p:nvPr/>
        </p:nvSpPr>
        <p:spPr bwMode="auto">
          <a:xfrm>
            <a:off x="654050" y="2025650"/>
            <a:ext cx="10366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KYAUKPYU</a:t>
            </a:r>
          </a:p>
        </p:txBody>
      </p:sp>
      <p:pic>
        <p:nvPicPr>
          <p:cNvPr id="138257" name="Picture 19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9850" y="1847850"/>
            <a:ext cx="30638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58" name="Text Box 20"/>
          <p:cNvSpPr txBox="1">
            <a:spLocks noChangeArrowheads="1"/>
          </p:cNvSpPr>
          <p:nvPr/>
        </p:nvSpPr>
        <p:spPr bwMode="auto">
          <a:xfrm>
            <a:off x="550863" y="1579563"/>
            <a:ext cx="76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Arial" charset="0"/>
              </a:rPr>
              <a:t>SITTWE</a:t>
            </a:r>
          </a:p>
        </p:txBody>
      </p:sp>
      <p:pic>
        <p:nvPicPr>
          <p:cNvPr id="138259" name="Picture 21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3613" y="1371600"/>
            <a:ext cx="306387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60" name="Picture 22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5300" y="3241675"/>
            <a:ext cx="3063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425" name="Text Box 25"/>
          <p:cNvSpPr txBox="1">
            <a:spLocks noChangeArrowheads="1"/>
          </p:cNvSpPr>
          <p:nvPr/>
        </p:nvSpPr>
        <p:spPr bwMode="auto">
          <a:xfrm>
            <a:off x="4876800" y="1676400"/>
            <a:ext cx="38100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8775" indent="-358775">
              <a:spcBef>
                <a:spcPct val="70000"/>
              </a:spcBef>
              <a:buFont typeface="Wingdings" charset="2"/>
              <a:buChar char="v"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宋体" charset="-122"/>
              </a:rPr>
              <a:t>Myanmar has a total of nine ports catering mainly for its seaborne and coastal trade </a:t>
            </a:r>
          </a:p>
          <a:p>
            <a:pPr marL="358775" indent="-358775">
              <a:spcBef>
                <a:spcPct val="70000"/>
              </a:spcBef>
              <a:buFont typeface="Wingdings" charset="2"/>
              <a:buChar char="v"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宋体" charset="-122"/>
              </a:rPr>
              <a:t>spreading over the whole coastline </a:t>
            </a:r>
          </a:p>
          <a:p>
            <a:pPr marL="358775" indent="-358775">
              <a:spcBef>
                <a:spcPct val="70000"/>
              </a:spcBef>
              <a:buFont typeface="Wingdings" charset="2"/>
              <a:buChar char="v"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宋体" charset="-122"/>
              </a:rPr>
              <a:t>Yangon is the Major Port city of Myanmar </a:t>
            </a:r>
          </a:p>
        </p:txBody>
      </p:sp>
      <p:pic>
        <p:nvPicPr>
          <p:cNvPr id="138262" name="Picture 26" descr="S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352800"/>
            <a:ext cx="30638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428" name="Rectangle 28"/>
          <p:cNvSpPr>
            <a:spLocks noChangeArrowheads="1"/>
          </p:cNvSpPr>
          <p:nvPr/>
        </p:nvSpPr>
        <p:spPr bwMode="auto">
          <a:xfrm>
            <a:off x="2438400" y="2971800"/>
            <a:ext cx="609600" cy="6858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prstShdw prst="shdw17" dist="17961" dir="13500000">
              <a:srgbClr val="999900">
                <a:alpha val="74997"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61773" y="0"/>
            <a:ext cx="7620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Myanmar Deep Sea Port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 descr="sat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1000"/>
            <a:ext cx="9144000" cy="7170738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20163" name="Text Box 3"/>
          <p:cNvSpPr txBox="1">
            <a:spLocks noChangeArrowheads="1"/>
          </p:cNvSpPr>
          <p:nvPr/>
        </p:nvSpPr>
        <p:spPr bwMode="auto">
          <a:xfrm>
            <a:off x="2035175" y="5029200"/>
            <a:ext cx="5073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65000"/>
              </a:spcBef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Yangon Sea Access Channel</a:t>
            </a:r>
          </a:p>
        </p:txBody>
      </p:sp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4267200" y="1981200"/>
            <a:ext cx="1905000" cy="13716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prstShdw prst="shdw17" dist="17961" dir="13500000">
              <a:srgbClr val="999900">
                <a:alpha val="74997"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sat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2286000" y="304800"/>
            <a:ext cx="3886200" cy="52578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prstShdw prst="shdw17" dist="17961" dir="13500000">
              <a:srgbClr val="999900">
                <a:alpha val="74997"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-4876800"/>
            <a:ext cx="9129713" cy="11774488"/>
            <a:chOff x="0" y="-10"/>
            <a:chExt cx="4560" cy="5881"/>
          </a:xfrm>
        </p:grpSpPr>
        <p:pic>
          <p:nvPicPr>
            <p:cNvPr id="143364" name="Picture 3" descr="sat07b"/>
            <p:cNvPicPr>
              <a:picLocks noChangeAspect="1" noChangeArrowheads="1"/>
            </p:cNvPicPr>
            <p:nvPr/>
          </p:nvPicPr>
          <p:blipFill>
            <a:blip r:embed="rId3" cstate="print"/>
            <a:srcRect r="1042"/>
            <a:stretch>
              <a:fillRect/>
            </a:stretch>
          </p:blipFill>
          <p:spPr bwMode="auto">
            <a:xfrm>
              <a:off x="0" y="-10"/>
              <a:ext cx="4560" cy="3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365" name="Picture 4" descr="sat07a"/>
            <p:cNvPicPr>
              <a:picLocks noChangeAspect="1" noChangeArrowheads="1"/>
            </p:cNvPicPr>
            <p:nvPr/>
          </p:nvPicPr>
          <p:blipFill>
            <a:blip r:embed="rId4" cstate="print"/>
            <a:srcRect l="911" t="6911" r="130"/>
            <a:stretch>
              <a:fillRect/>
            </a:stretch>
          </p:blipFill>
          <p:spPr bwMode="auto">
            <a:xfrm>
              <a:off x="0" y="2759"/>
              <a:ext cx="4560" cy="3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363" name="WordArt 5"/>
          <p:cNvSpPr>
            <a:spLocks noChangeArrowheads="1" noChangeShapeType="1" noTextEdit="1"/>
          </p:cNvSpPr>
          <p:nvPr/>
        </p:nvSpPr>
        <p:spPr bwMode="auto">
          <a:xfrm>
            <a:off x="3238500" y="74613"/>
            <a:ext cx="2552700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Yangon River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-1.94444E-6 0.708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914" name="Text Box 106"/>
          <p:cNvSpPr txBox="1">
            <a:spLocks noChangeArrowheads="1"/>
          </p:cNvSpPr>
          <p:nvPr/>
        </p:nvSpPr>
        <p:spPr bwMode="auto">
          <a:xfrm>
            <a:off x="4648200" y="238125"/>
            <a:ext cx="4297363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">
              <a:lnSpc>
                <a:spcPct val="120000"/>
              </a:lnSpc>
              <a:buFont typeface="Wingdings" charset="2"/>
              <a:buChar char="q"/>
            </a:pP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Yangon Port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b="1" i="1">
                <a:latin typeface="Times New Roman" charset="0"/>
                <a:cs typeface="Arial" charset="0"/>
              </a:rPr>
              <a:t>15000 DWT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b="1" i="1">
                <a:latin typeface="Times New Roman" charset="0"/>
                <a:cs typeface="Arial" charset="0"/>
              </a:rPr>
              <a:t>LOA 167 m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b="1" i="1">
                <a:latin typeface="Times New Roman" charset="0"/>
                <a:cs typeface="Arial" charset="0"/>
              </a:rPr>
              <a:t>Draft 9 m</a:t>
            </a:r>
          </a:p>
          <a:p>
            <a:pPr marL="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q"/>
            </a:pP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 Thilawa Port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b="1" i="1">
                <a:latin typeface="Times New Roman" charset="0"/>
                <a:cs typeface="Arial" charset="0"/>
              </a:rPr>
              <a:t>20000 DWT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b="1" i="1">
                <a:latin typeface="Times New Roman" charset="0"/>
                <a:cs typeface="Arial" charset="0"/>
              </a:rPr>
              <a:t>	LOA 200 m</a:t>
            </a:r>
          </a:p>
          <a:p>
            <a:pPr marL="742950" lvl="1" indent="-171450"/>
            <a:r>
              <a:rPr lang="en-US" sz="1800" b="1" i="1">
                <a:solidFill>
                  <a:srgbClr val="FF0000"/>
                </a:solidFill>
                <a:latin typeface="Arial" charset="0"/>
                <a:cs typeface="Arial" charset="0"/>
              </a:rPr>
              <a:t>	(for cruise vessel up to 268 m)</a:t>
            </a:r>
          </a:p>
          <a:p>
            <a:pPr marL="742950" lvl="1" indent="-171450">
              <a:lnSpc>
                <a:spcPct val="120000"/>
              </a:lnSpc>
              <a:buClr>
                <a:schemeClr val="accent2"/>
              </a:buClr>
              <a:buFont typeface="Wingdings" charset="2"/>
              <a:buChar char="v"/>
            </a:pPr>
            <a:r>
              <a:rPr lang="en-US" sz="1800" b="1" i="1">
                <a:latin typeface="Arial" charset="0"/>
                <a:cs typeface="Arial" charset="0"/>
              </a:rPr>
              <a:t>	</a:t>
            </a:r>
            <a:r>
              <a:rPr lang="en-US" b="1" i="1">
                <a:latin typeface="Times New Roman" charset="0"/>
                <a:cs typeface="Arial" charset="0"/>
              </a:rPr>
              <a:t>Draft 9 m</a:t>
            </a:r>
          </a:p>
        </p:txBody>
      </p:sp>
      <p:sp>
        <p:nvSpPr>
          <p:cNvPr id="631915" name="Rectangle 107"/>
          <p:cNvSpPr>
            <a:spLocks noChangeArrowheads="1"/>
          </p:cNvSpPr>
          <p:nvPr/>
        </p:nvSpPr>
        <p:spPr bwMode="auto">
          <a:xfrm>
            <a:off x="4495800" y="3886200"/>
            <a:ext cx="424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charset="2"/>
              <a:buChar char="q"/>
              <a:tabLst>
                <a:tab pos="463550" algn="l"/>
              </a:tabLst>
            </a:pP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 There are two restricted bars</a:t>
            </a:r>
          </a:p>
          <a:p>
            <a:pPr algn="ctr">
              <a:tabLst>
                <a:tab pos="463550" algn="l"/>
              </a:tabLst>
            </a:pP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	along the approached channel. </a:t>
            </a:r>
          </a:p>
        </p:txBody>
      </p:sp>
      <p:sp>
        <p:nvSpPr>
          <p:cNvPr id="631916" name="Rectangle 108"/>
          <p:cNvSpPr>
            <a:spLocks noChangeArrowheads="1"/>
          </p:cNvSpPr>
          <p:nvPr/>
        </p:nvSpPr>
        <p:spPr bwMode="auto">
          <a:xfrm>
            <a:off x="5210175" y="4737100"/>
            <a:ext cx="4311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charset="2"/>
              <a:buChar char="v"/>
              <a:tabLst>
                <a:tab pos="225425" algn="l"/>
              </a:tabLst>
            </a:pPr>
            <a:r>
              <a:rPr lang="en-US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 </a:t>
            </a:r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Inner Bar (near Yangon Port at 	Monkey Point)</a:t>
            </a:r>
          </a:p>
        </p:txBody>
      </p:sp>
      <p:sp>
        <p:nvSpPr>
          <p:cNvPr id="631917" name="Rectangle 109"/>
          <p:cNvSpPr>
            <a:spLocks noChangeArrowheads="1"/>
          </p:cNvSpPr>
          <p:nvPr/>
        </p:nvSpPr>
        <p:spPr bwMode="auto">
          <a:xfrm>
            <a:off x="5241925" y="5635625"/>
            <a:ext cx="3684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charset="2"/>
              <a:buChar char="v"/>
              <a:tabLst>
                <a:tab pos="344488" algn="l"/>
              </a:tabLst>
            </a:pPr>
            <a:r>
              <a:rPr lang="en-US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 </a:t>
            </a:r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Arial" charset="0"/>
              </a:rPr>
              <a:t>Outer Bar (at the mouth of 	the River)</a:t>
            </a:r>
          </a:p>
        </p:txBody>
      </p:sp>
      <p:sp>
        <p:nvSpPr>
          <p:cNvPr id="145414" name="Text Box 112"/>
          <p:cNvSpPr txBox="1">
            <a:spLocks noChangeArrowheads="1"/>
          </p:cNvSpPr>
          <p:nvPr/>
        </p:nvSpPr>
        <p:spPr bwMode="auto">
          <a:xfrm>
            <a:off x="304800" y="381000"/>
            <a:ext cx="359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rial" charset="0"/>
                <a:cs typeface="Arial" charset="0"/>
              </a:rPr>
              <a:t>Yangon River Estuary</a:t>
            </a:r>
          </a:p>
        </p:txBody>
      </p:sp>
      <p:sp>
        <p:nvSpPr>
          <p:cNvPr id="145415" name="Rectangle 113"/>
          <p:cNvSpPr>
            <a:spLocks noChangeArrowheads="1"/>
          </p:cNvSpPr>
          <p:nvPr/>
        </p:nvSpPr>
        <p:spPr bwMode="auto">
          <a:xfrm>
            <a:off x="282575" y="1006475"/>
            <a:ext cx="3770313" cy="538321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13500000">
              <a:srgbClr val="000099">
                <a:alpha val="74997"/>
              </a:srgbClr>
            </a:prst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" name="Group 114"/>
          <p:cNvGrpSpPr>
            <a:grpSpLocks/>
          </p:cNvGrpSpPr>
          <p:nvPr/>
        </p:nvGrpSpPr>
        <p:grpSpPr bwMode="auto">
          <a:xfrm>
            <a:off x="282575" y="1203325"/>
            <a:ext cx="3719513" cy="5073650"/>
            <a:chOff x="1944" y="-861"/>
            <a:chExt cx="3828" cy="5214"/>
          </a:xfrm>
        </p:grpSpPr>
        <p:sp>
          <p:nvSpPr>
            <p:cNvPr id="145417" name="Freeform 115"/>
            <p:cNvSpPr>
              <a:spLocks/>
            </p:cNvSpPr>
            <p:nvPr/>
          </p:nvSpPr>
          <p:spPr bwMode="auto">
            <a:xfrm>
              <a:off x="2076" y="1342"/>
              <a:ext cx="2247" cy="2874"/>
            </a:xfrm>
            <a:custGeom>
              <a:avLst/>
              <a:gdLst>
                <a:gd name="T0" fmla="*/ 0 w 2247"/>
                <a:gd name="T1" fmla="*/ 2852 h 2874"/>
                <a:gd name="T2" fmla="*/ 87 w 2247"/>
                <a:gd name="T3" fmla="*/ 2873 h 2874"/>
                <a:gd name="T4" fmla="*/ 207 w 2247"/>
                <a:gd name="T5" fmla="*/ 2861 h 2874"/>
                <a:gd name="T6" fmla="*/ 258 w 2247"/>
                <a:gd name="T7" fmla="*/ 2819 h 2874"/>
                <a:gd name="T8" fmla="*/ 345 w 2247"/>
                <a:gd name="T9" fmla="*/ 2780 h 2874"/>
                <a:gd name="T10" fmla="*/ 450 w 2247"/>
                <a:gd name="T11" fmla="*/ 2750 h 2874"/>
                <a:gd name="T12" fmla="*/ 768 w 2247"/>
                <a:gd name="T13" fmla="*/ 2564 h 2874"/>
                <a:gd name="T14" fmla="*/ 873 w 2247"/>
                <a:gd name="T15" fmla="*/ 2519 h 2874"/>
                <a:gd name="T16" fmla="*/ 963 w 2247"/>
                <a:gd name="T17" fmla="*/ 2450 h 2874"/>
                <a:gd name="T18" fmla="*/ 1053 w 2247"/>
                <a:gd name="T19" fmla="*/ 2411 h 2874"/>
                <a:gd name="T20" fmla="*/ 1104 w 2247"/>
                <a:gd name="T21" fmla="*/ 2372 h 2874"/>
                <a:gd name="T22" fmla="*/ 1248 w 2247"/>
                <a:gd name="T23" fmla="*/ 2324 h 2874"/>
                <a:gd name="T24" fmla="*/ 1392 w 2247"/>
                <a:gd name="T25" fmla="*/ 2228 h 2874"/>
                <a:gd name="T26" fmla="*/ 1506 w 2247"/>
                <a:gd name="T27" fmla="*/ 2180 h 2874"/>
                <a:gd name="T28" fmla="*/ 1638 w 2247"/>
                <a:gd name="T29" fmla="*/ 2159 h 2874"/>
                <a:gd name="T30" fmla="*/ 1920 w 2247"/>
                <a:gd name="T31" fmla="*/ 1988 h 2874"/>
                <a:gd name="T32" fmla="*/ 2025 w 2247"/>
                <a:gd name="T33" fmla="*/ 1898 h 2874"/>
                <a:gd name="T34" fmla="*/ 2112 w 2247"/>
                <a:gd name="T35" fmla="*/ 1784 h 2874"/>
                <a:gd name="T36" fmla="*/ 2160 w 2247"/>
                <a:gd name="T37" fmla="*/ 1748 h 2874"/>
                <a:gd name="T38" fmla="*/ 2223 w 2247"/>
                <a:gd name="T39" fmla="*/ 1652 h 2874"/>
                <a:gd name="T40" fmla="*/ 2223 w 2247"/>
                <a:gd name="T41" fmla="*/ 1580 h 2874"/>
                <a:gd name="T42" fmla="*/ 2235 w 2247"/>
                <a:gd name="T43" fmla="*/ 1484 h 2874"/>
                <a:gd name="T44" fmla="*/ 2148 w 2247"/>
                <a:gd name="T45" fmla="*/ 1367 h 2874"/>
                <a:gd name="T46" fmla="*/ 2022 w 2247"/>
                <a:gd name="T47" fmla="*/ 1313 h 2874"/>
                <a:gd name="T48" fmla="*/ 1887 w 2247"/>
                <a:gd name="T49" fmla="*/ 1226 h 2874"/>
                <a:gd name="T50" fmla="*/ 1809 w 2247"/>
                <a:gd name="T51" fmla="*/ 1160 h 2874"/>
                <a:gd name="T52" fmla="*/ 1755 w 2247"/>
                <a:gd name="T53" fmla="*/ 1088 h 2874"/>
                <a:gd name="T54" fmla="*/ 1674 w 2247"/>
                <a:gd name="T55" fmla="*/ 1013 h 2874"/>
                <a:gd name="T56" fmla="*/ 1554 w 2247"/>
                <a:gd name="T57" fmla="*/ 848 h 2874"/>
                <a:gd name="T58" fmla="*/ 1479 w 2247"/>
                <a:gd name="T59" fmla="*/ 692 h 2874"/>
                <a:gd name="T60" fmla="*/ 1428 w 2247"/>
                <a:gd name="T61" fmla="*/ 590 h 2874"/>
                <a:gd name="T62" fmla="*/ 1389 w 2247"/>
                <a:gd name="T63" fmla="*/ 452 h 2874"/>
                <a:gd name="T64" fmla="*/ 1335 w 2247"/>
                <a:gd name="T65" fmla="*/ 341 h 2874"/>
                <a:gd name="T66" fmla="*/ 1311 w 2247"/>
                <a:gd name="T67" fmla="*/ 233 h 2874"/>
                <a:gd name="T68" fmla="*/ 1281 w 2247"/>
                <a:gd name="T69" fmla="*/ 110 h 2874"/>
                <a:gd name="T70" fmla="*/ 1251 w 2247"/>
                <a:gd name="T71" fmla="*/ 14 h 2874"/>
                <a:gd name="T72" fmla="*/ 1149 w 2247"/>
                <a:gd name="T73" fmla="*/ 23 h 2874"/>
                <a:gd name="T74" fmla="*/ 1047 w 2247"/>
                <a:gd name="T75" fmla="*/ 2 h 287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247"/>
                <a:gd name="T115" fmla="*/ 0 h 2874"/>
                <a:gd name="T116" fmla="*/ 2247 w 2247"/>
                <a:gd name="T117" fmla="*/ 2874 h 287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247" h="2874">
                  <a:moveTo>
                    <a:pt x="0" y="2852"/>
                  </a:moveTo>
                  <a:cubicBezTo>
                    <a:pt x="14" y="2855"/>
                    <a:pt x="53" y="2872"/>
                    <a:pt x="87" y="2873"/>
                  </a:cubicBezTo>
                  <a:cubicBezTo>
                    <a:pt x="121" y="2874"/>
                    <a:pt x="179" y="2870"/>
                    <a:pt x="207" y="2861"/>
                  </a:cubicBezTo>
                  <a:cubicBezTo>
                    <a:pt x="235" y="2852"/>
                    <a:pt x="235" y="2833"/>
                    <a:pt x="258" y="2819"/>
                  </a:cubicBezTo>
                  <a:cubicBezTo>
                    <a:pt x="281" y="2805"/>
                    <a:pt x="313" y="2791"/>
                    <a:pt x="345" y="2780"/>
                  </a:cubicBezTo>
                  <a:cubicBezTo>
                    <a:pt x="377" y="2769"/>
                    <a:pt x="380" y="2786"/>
                    <a:pt x="450" y="2750"/>
                  </a:cubicBezTo>
                  <a:cubicBezTo>
                    <a:pt x="520" y="2714"/>
                    <a:pt x="698" y="2602"/>
                    <a:pt x="768" y="2564"/>
                  </a:cubicBezTo>
                  <a:cubicBezTo>
                    <a:pt x="838" y="2526"/>
                    <a:pt x="841" y="2538"/>
                    <a:pt x="873" y="2519"/>
                  </a:cubicBezTo>
                  <a:cubicBezTo>
                    <a:pt x="905" y="2500"/>
                    <a:pt x="933" y="2468"/>
                    <a:pt x="963" y="2450"/>
                  </a:cubicBezTo>
                  <a:cubicBezTo>
                    <a:pt x="993" y="2432"/>
                    <a:pt x="1030" y="2424"/>
                    <a:pt x="1053" y="2411"/>
                  </a:cubicBezTo>
                  <a:cubicBezTo>
                    <a:pt x="1076" y="2398"/>
                    <a:pt x="1072" y="2386"/>
                    <a:pt x="1104" y="2372"/>
                  </a:cubicBezTo>
                  <a:cubicBezTo>
                    <a:pt x="1136" y="2358"/>
                    <a:pt x="1200" y="2348"/>
                    <a:pt x="1248" y="2324"/>
                  </a:cubicBezTo>
                  <a:cubicBezTo>
                    <a:pt x="1296" y="2300"/>
                    <a:pt x="1349" y="2252"/>
                    <a:pt x="1392" y="2228"/>
                  </a:cubicBezTo>
                  <a:cubicBezTo>
                    <a:pt x="1435" y="2204"/>
                    <a:pt x="1465" y="2191"/>
                    <a:pt x="1506" y="2180"/>
                  </a:cubicBezTo>
                  <a:cubicBezTo>
                    <a:pt x="1547" y="2169"/>
                    <a:pt x="1569" y="2191"/>
                    <a:pt x="1638" y="2159"/>
                  </a:cubicBezTo>
                  <a:cubicBezTo>
                    <a:pt x="1707" y="2127"/>
                    <a:pt x="1855" y="2032"/>
                    <a:pt x="1920" y="1988"/>
                  </a:cubicBezTo>
                  <a:cubicBezTo>
                    <a:pt x="1985" y="1944"/>
                    <a:pt x="1993" y="1932"/>
                    <a:pt x="2025" y="1898"/>
                  </a:cubicBezTo>
                  <a:cubicBezTo>
                    <a:pt x="2057" y="1864"/>
                    <a:pt x="2090" y="1809"/>
                    <a:pt x="2112" y="1784"/>
                  </a:cubicBezTo>
                  <a:cubicBezTo>
                    <a:pt x="2134" y="1759"/>
                    <a:pt x="2142" y="1770"/>
                    <a:pt x="2160" y="1748"/>
                  </a:cubicBezTo>
                  <a:cubicBezTo>
                    <a:pt x="2178" y="1726"/>
                    <a:pt x="2212" y="1680"/>
                    <a:pt x="2223" y="1652"/>
                  </a:cubicBezTo>
                  <a:cubicBezTo>
                    <a:pt x="2234" y="1624"/>
                    <a:pt x="2221" y="1608"/>
                    <a:pt x="2223" y="1580"/>
                  </a:cubicBezTo>
                  <a:cubicBezTo>
                    <a:pt x="2225" y="1552"/>
                    <a:pt x="2247" y="1519"/>
                    <a:pt x="2235" y="1484"/>
                  </a:cubicBezTo>
                  <a:cubicBezTo>
                    <a:pt x="2223" y="1449"/>
                    <a:pt x="2184" y="1396"/>
                    <a:pt x="2148" y="1367"/>
                  </a:cubicBezTo>
                  <a:cubicBezTo>
                    <a:pt x="2112" y="1338"/>
                    <a:pt x="2065" y="1336"/>
                    <a:pt x="2022" y="1313"/>
                  </a:cubicBezTo>
                  <a:cubicBezTo>
                    <a:pt x="1979" y="1290"/>
                    <a:pt x="1922" y="1252"/>
                    <a:pt x="1887" y="1226"/>
                  </a:cubicBezTo>
                  <a:cubicBezTo>
                    <a:pt x="1852" y="1200"/>
                    <a:pt x="1831" y="1183"/>
                    <a:pt x="1809" y="1160"/>
                  </a:cubicBezTo>
                  <a:cubicBezTo>
                    <a:pt x="1787" y="1137"/>
                    <a:pt x="1778" y="1113"/>
                    <a:pt x="1755" y="1088"/>
                  </a:cubicBezTo>
                  <a:cubicBezTo>
                    <a:pt x="1732" y="1063"/>
                    <a:pt x="1708" y="1053"/>
                    <a:pt x="1674" y="1013"/>
                  </a:cubicBezTo>
                  <a:cubicBezTo>
                    <a:pt x="1640" y="973"/>
                    <a:pt x="1586" y="901"/>
                    <a:pt x="1554" y="848"/>
                  </a:cubicBezTo>
                  <a:cubicBezTo>
                    <a:pt x="1522" y="795"/>
                    <a:pt x="1500" y="735"/>
                    <a:pt x="1479" y="692"/>
                  </a:cubicBezTo>
                  <a:cubicBezTo>
                    <a:pt x="1458" y="649"/>
                    <a:pt x="1443" y="630"/>
                    <a:pt x="1428" y="590"/>
                  </a:cubicBezTo>
                  <a:cubicBezTo>
                    <a:pt x="1413" y="550"/>
                    <a:pt x="1404" y="493"/>
                    <a:pt x="1389" y="452"/>
                  </a:cubicBezTo>
                  <a:cubicBezTo>
                    <a:pt x="1374" y="411"/>
                    <a:pt x="1348" y="377"/>
                    <a:pt x="1335" y="341"/>
                  </a:cubicBezTo>
                  <a:cubicBezTo>
                    <a:pt x="1322" y="305"/>
                    <a:pt x="1320" y="271"/>
                    <a:pt x="1311" y="233"/>
                  </a:cubicBezTo>
                  <a:cubicBezTo>
                    <a:pt x="1302" y="195"/>
                    <a:pt x="1291" y="146"/>
                    <a:pt x="1281" y="110"/>
                  </a:cubicBezTo>
                  <a:cubicBezTo>
                    <a:pt x="1271" y="74"/>
                    <a:pt x="1273" y="28"/>
                    <a:pt x="1251" y="14"/>
                  </a:cubicBezTo>
                  <a:cubicBezTo>
                    <a:pt x="1229" y="0"/>
                    <a:pt x="1183" y="25"/>
                    <a:pt x="1149" y="23"/>
                  </a:cubicBezTo>
                  <a:cubicBezTo>
                    <a:pt x="1115" y="21"/>
                    <a:pt x="1068" y="6"/>
                    <a:pt x="1047" y="2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18" name="Freeform 116"/>
            <p:cNvSpPr>
              <a:spLocks/>
            </p:cNvSpPr>
            <p:nvPr/>
          </p:nvSpPr>
          <p:spPr bwMode="auto">
            <a:xfrm>
              <a:off x="2886" y="-171"/>
              <a:ext cx="571" cy="1461"/>
            </a:xfrm>
            <a:custGeom>
              <a:avLst/>
              <a:gdLst>
                <a:gd name="T0" fmla="*/ 252 w 571"/>
                <a:gd name="T1" fmla="*/ 1446 h 1461"/>
                <a:gd name="T2" fmla="*/ 390 w 571"/>
                <a:gd name="T3" fmla="*/ 1458 h 1461"/>
                <a:gd name="T4" fmla="*/ 426 w 571"/>
                <a:gd name="T5" fmla="*/ 1428 h 1461"/>
                <a:gd name="T6" fmla="*/ 471 w 571"/>
                <a:gd name="T7" fmla="*/ 1398 h 1461"/>
                <a:gd name="T8" fmla="*/ 519 w 571"/>
                <a:gd name="T9" fmla="*/ 1308 h 1461"/>
                <a:gd name="T10" fmla="*/ 567 w 571"/>
                <a:gd name="T11" fmla="*/ 1176 h 1461"/>
                <a:gd name="T12" fmla="*/ 543 w 571"/>
                <a:gd name="T13" fmla="*/ 1023 h 1461"/>
                <a:gd name="T14" fmla="*/ 438 w 571"/>
                <a:gd name="T15" fmla="*/ 951 h 1461"/>
                <a:gd name="T16" fmla="*/ 402 w 571"/>
                <a:gd name="T17" fmla="*/ 900 h 1461"/>
                <a:gd name="T18" fmla="*/ 318 w 571"/>
                <a:gd name="T19" fmla="*/ 828 h 1461"/>
                <a:gd name="T20" fmla="*/ 237 w 571"/>
                <a:gd name="T21" fmla="*/ 720 h 1461"/>
                <a:gd name="T22" fmla="*/ 210 w 571"/>
                <a:gd name="T23" fmla="*/ 612 h 1461"/>
                <a:gd name="T24" fmla="*/ 180 w 571"/>
                <a:gd name="T25" fmla="*/ 486 h 1461"/>
                <a:gd name="T26" fmla="*/ 123 w 571"/>
                <a:gd name="T27" fmla="*/ 369 h 1461"/>
                <a:gd name="T28" fmla="*/ 96 w 571"/>
                <a:gd name="T29" fmla="*/ 249 h 1461"/>
                <a:gd name="T30" fmla="*/ 0 w 571"/>
                <a:gd name="T31" fmla="*/ 0 h 14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71"/>
                <a:gd name="T49" fmla="*/ 0 h 1461"/>
                <a:gd name="T50" fmla="*/ 571 w 571"/>
                <a:gd name="T51" fmla="*/ 1461 h 14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71" h="1461">
                  <a:moveTo>
                    <a:pt x="252" y="1446"/>
                  </a:moveTo>
                  <a:cubicBezTo>
                    <a:pt x="275" y="1448"/>
                    <a:pt x="361" y="1461"/>
                    <a:pt x="390" y="1458"/>
                  </a:cubicBezTo>
                  <a:cubicBezTo>
                    <a:pt x="419" y="1455"/>
                    <a:pt x="413" y="1438"/>
                    <a:pt x="426" y="1428"/>
                  </a:cubicBezTo>
                  <a:cubicBezTo>
                    <a:pt x="439" y="1418"/>
                    <a:pt x="456" y="1418"/>
                    <a:pt x="471" y="1398"/>
                  </a:cubicBezTo>
                  <a:cubicBezTo>
                    <a:pt x="486" y="1378"/>
                    <a:pt x="503" y="1345"/>
                    <a:pt x="519" y="1308"/>
                  </a:cubicBezTo>
                  <a:cubicBezTo>
                    <a:pt x="535" y="1271"/>
                    <a:pt x="563" y="1223"/>
                    <a:pt x="567" y="1176"/>
                  </a:cubicBezTo>
                  <a:cubicBezTo>
                    <a:pt x="571" y="1129"/>
                    <a:pt x="564" y="1061"/>
                    <a:pt x="543" y="1023"/>
                  </a:cubicBezTo>
                  <a:cubicBezTo>
                    <a:pt x="522" y="985"/>
                    <a:pt x="461" y="971"/>
                    <a:pt x="438" y="951"/>
                  </a:cubicBezTo>
                  <a:cubicBezTo>
                    <a:pt x="415" y="931"/>
                    <a:pt x="422" y="921"/>
                    <a:pt x="402" y="900"/>
                  </a:cubicBezTo>
                  <a:cubicBezTo>
                    <a:pt x="382" y="879"/>
                    <a:pt x="345" y="858"/>
                    <a:pt x="318" y="828"/>
                  </a:cubicBezTo>
                  <a:cubicBezTo>
                    <a:pt x="291" y="798"/>
                    <a:pt x="255" y="756"/>
                    <a:pt x="237" y="720"/>
                  </a:cubicBezTo>
                  <a:cubicBezTo>
                    <a:pt x="219" y="684"/>
                    <a:pt x="219" y="651"/>
                    <a:pt x="210" y="612"/>
                  </a:cubicBezTo>
                  <a:cubicBezTo>
                    <a:pt x="201" y="573"/>
                    <a:pt x="194" y="526"/>
                    <a:pt x="180" y="486"/>
                  </a:cubicBezTo>
                  <a:cubicBezTo>
                    <a:pt x="166" y="446"/>
                    <a:pt x="137" y="408"/>
                    <a:pt x="123" y="369"/>
                  </a:cubicBezTo>
                  <a:cubicBezTo>
                    <a:pt x="109" y="330"/>
                    <a:pt x="116" y="310"/>
                    <a:pt x="96" y="249"/>
                  </a:cubicBezTo>
                  <a:cubicBezTo>
                    <a:pt x="76" y="188"/>
                    <a:pt x="20" y="52"/>
                    <a:pt x="0" y="0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19" name="Freeform 117"/>
            <p:cNvSpPr>
              <a:spLocks/>
            </p:cNvSpPr>
            <p:nvPr/>
          </p:nvSpPr>
          <p:spPr bwMode="auto">
            <a:xfrm>
              <a:off x="2310" y="-298"/>
              <a:ext cx="678" cy="220"/>
            </a:xfrm>
            <a:custGeom>
              <a:avLst/>
              <a:gdLst>
                <a:gd name="T0" fmla="*/ 678 w 678"/>
                <a:gd name="T1" fmla="*/ 220 h 220"/>
                <a:gd name="T2" fmla="*/ 579 w 678"/>
                <a:gd name="T3" fmla="*/ 133 h 220"/>
                <a:gd name="T4" fmla="*/ 408 w 678"/>
                <a:gd name="T5" fmla="*/ 70 h 220"/>
                <a:gd name="T6" fmla="*/ 264 w 678"/>
                <a:gd name="T7" fmla="*/ 37 h 220"/>
                <a:gd name="T8" fmla="*/ 177 w 678"/>
                <a:gd name="T9" fmla="*/ 4 h 220"/>
                <a:gd name="T10" fmla="*/ 0 w 678"/>
                <a:gd name="T11" fmla="*/ 58 h 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78"/>
                <a:gd name="T19" fmla="*/ 0 h 220"/>
                <a:gd name="T20" fmla="*/ 678 w 678"/>
                <a:gd name="T21" fmla="*/ 220 h 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78" h="220">
                  <a:moveTo>
                    <a:pt x="678" y="220"/>
                  </a:moveTo>
                  <a:cubicBezTo>
                    <a:pt x="661" y="205"/>
                    <a:pt x="624" y="158"/>
                    <a:pt x="579" y="133"/>
                  </a:cubicBezTo>
                  <a:cubicBezTo>
                    <a:pt x="534" y="108"/>
                    <a:pt x="460" y="86"/>
                    <a:pt x="408" y="70"/>
                  </a:cubicBezTo>
                  <a:cubicBezTo>
                    <a:pt x="356" y="54"/>
                    <a:pt x="302" y="48"/>
                    <a:pt x="264" y="37"/>
                  </a:cubicBezTo>
                  <a:cubicBezTo>
                    <a:pt x="226" y="26"/>
                    <a:pt x="221" y="0"/>
                    <a:pt x="177" y="4"/>
                  </a:cubicBezTo>
                  <a:cubicBezTo>
                    <a:pt x="133" y="8"/>
                    <a:pt x="37" y="47"/>
                    <a:pt x="0" y="58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0" name="Freeform 118"/>
            <p:cNvSpPr>
              <a:spLocks/>
            </p:cNvSpPr>
            <p:nvPr/>
          </p:nvSpPr>
          <p:spPr bwMode="auto">
            <a:xfrm>
              <a:off x="2208" y="-606"/>
              <a:ext cx="118" cy="354"/>
            </a:xfrm>
            <a:custGeom>
              <a:avLst/>
              <a:gdLst>
                <a:gd name="T0" fmla="*/ 33 w 118"/>
                <a:gd name="T1" fmla="*/ 354 h 354"/>
                <a:gd name="T2" fmla="*/ 57 w 118"/>
                <a:gd name="T3" fmla="*/ 309 h 354"/>
                <a:gd name="T4" fmla="*/ 117 w 118"/>
                <a:gd name="T5" fmla="*/ 273 h 354"/>
                <a:gd name="T6" fmla="*/ 60 w 118"/>
                <a:gd name="T7" fmla="*/ 237 h 354"/>
                <a:gd name="T8" fmla="*/ 12 w 118"/>
                <a:gd name="T9" fmla="*/ 144 h 354"/>
                <a:gd name="T10" fmla="*/ 0 w 118"/>
                <a:gd name="T11" fmla="*/ 102 h 354"/>
                <a:gd name="T12" fmla="*/ 12 w 118"/>
                <a:gd name="T13" fmla="*/ 0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354"/>
                <a:gd name="T23" fmla="*/ 118 w 118"/>
                <a:gd name="T24" fmla="*/ 354 h 3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354">
                  <a:moveTo>
                    <a:pt x="33" y="354"/>
                  </a:moveTo>
                  <a:cubicBezTo>
                    <a:pt x="37" y="347"/>
                    <a:pt x="43" y="322"/>
                    <a:pt x="57" y="309"/>
                  </a:cubicBezTo>
                  <a:cubicBezTo>
                    <a:pt x="71" y="296"/>
                    <a:pt x="116" y="285"/>
                    <a:pt x="117" y="273"/>
                  </a:cubicBezTo>
                  <a:cubicBezTo>
                    <a:pt x="118" y="261"/>
                    <a:pt x="78" y="258"/>
                    <a:pt x="60" y="237"/>
                  </a:cubicBezTo>
                  <a:cubicBezTo>
                    <a:pt x="42" y="216"/>
                    <a:pt x="22" y="166"/>
                    <a:pt x="12" y="144"/>
                  </a:cubicBezTo>
                  <a:cubicBezTo>
                    <a:pt x="2" y="122"/>
                    <a:pt x="0" y="126"/>
                    <a:pt x="0" y="102"/>
                  </a:cubicBezTo>
                  <a:cubicBezTo>
                    <a:pt x="0" y="78"/>
                    <a:pt x="10" y="21"/>
                    <a:pt x="12" y="0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1" name="Freeform 119"/>
            <p:cNvSpPr>
              <a:spLocks/>
            </p:cNvSpPr>
            <p:nvPr/>
          </p:nvSpPr>
          <p:spPr bwMode="auto">
            <a:xfrm>
              <a:off x="2283" y="-573"/>
              <a:ext cx="702" cy="231"/>
            </a:xfrm>
            <a:custGeom>
              <a:avLst/>
              <a:gdLst>
                <a:gd name="T0" fmla="*/ 0 w 702"/>
                <a:gd name="T1" fmla="*/ 15 h 231"/>
                <a:gd name="T2" fmla="*/ 54 w 702"/>
                <a:gd name="T3" fmla="*/ 111 h 231"/>
                <a:gd name="T4" fmla="*/ 93 w 702"/>
                <a:gd name="T5" fmla="*/ 129 h 231"/>
                <a:gd name="T6" fmla="*/ 141 w 702"/>
                <a:gd name="T7" fmla="*/ 156 h 231"/>
                <a:gd name="T8" fmla="*/ 228 w 702"/>
                <a:gd name="T9" fmla="*/ 177 h 231"/>
                <a:gd name="T10" fmla="*/ 306 w 702"/>
                <a:gd name="T11" fmla="*/ 189 h 231"/>
                <a:gd name="T12" fmla="*/ 366 w 702"/>
                <a:gd name="T13" fmla="*/ 201 h 231"/>
                <a:gd name="T14" fmla="*/ 468 w 702"/>
                <a:gd name="T15" fmla="*/ 228 h 231"/>
                <a:gd name="T16" fmla="*/ 549 w 702"/>
                <a:gd name="T17" fmla="*/ 219 h 231"/>
                <a:gd name="T18" fmla="*/ 630 w 702"/>
                <a:gd name="T19" fmla="*/ 231 h 231"/>
                <a:gd name="T20" fmla="*/ 696 w 702"/>
                <a:gd name="T21" fmla="*/ 216 h 231"/>
                <a:gd name="T22" fmla="*/ 594 w 702"/>
                <a:gd name="T23" fmla="*/ 147 h 231"/>
                <a:gd name="T24" fmla="*/ 549 w 702"/>
                <a:gd name="T25" fmla="*/ 75 h 231"/>
                <a:gd name="T26" fmla="*/ 579 w 702"/>
                <a:gd name="T27" fmla="*/ 39 h 231"/>
                <a:gd name="T28" fmla="*/ 621 w 702"/>
                <a:gd name="T29" fmla="*/ 0 h 2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2"/>
                <a:gd name="T46" fmla="*/ 0 h 231"/>
                <a:gd name="T47" fmla="*/ 702 w 702"/>
                <a:gd name="T48" fmla="*/ 231 h 2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2" h="231">
                  <a:moveTo>
                    <a:pt x="0" y="15"/>
                  </a:moveTo>
                  <a:cubicBezTo>
                    <a:pt x="9" y="31"/>
                    <a:pt x="39" y="92"/>
                    <a:pt x="54" y="111"/>
                  </a:cubicBezTo>
                  <a:cubicBezTo>
                    <a:pt x="69" y="130"/>
                    <a:pt x="79" y="122"/>
                    <a:pt x="93" y="129"/>
                  </a:cubicBezTo>
                  <a:cubicBezTo>
                    <a:pt x="107" y="136"/>
                    <a:pt x="119" y="148"/>
                    <a:pt x="141" y="156"/>
                  </a:cubicBezTo>
                  <a:cubicBezTo>
                    <a:pt x="163" y="164"/>
                    <a:pt x="201" y="172"/>
                    <a:pt x="228" y="177"/>
                  </a:cubicBezTo>
                  <a:cubicBezTo>
                    <a:pt x="255" y="182"/>
                    <a:pt x="283" y="185"/>
                    <a:pt x="306" y="189"/>
                  </a:cubicBezTo>
                  <a:cubicBezTo>
                    <a:pt x="329" y="193"/>
                    <a:pt x="339" y="195"/>
                    <a:pt x="366" y="201"/>
                  </a:cubicBezTo>
                  <a:cubicBezTo>
                    <a:pt x="393" y="207"/>
                    <a:pt x="438" y="225"/>
                    <a:pt x="468" y="228"/>
                  </a:cubicBezTo>
                  <a:cubicBezTo>
                    <a:pt x="498" y="231"/>
                    <a:pt x="522" y="219"/>
                    <a:pt x="549" y="219"/>
                  </a:cubicBezTo>
                  <a:cubicBezTo>
                    <a:pt x="576" y="219"/>
                    <a:pt x="606" y="231"/>
                    <a:pt x="630" y="231"/>
                  </a:cubicBezTo>
                  <a:cubicBezTo>
                    <a:pt x="654" y="231"/>
                    <a:pt x="702" y="230"/>
                    <a:pt x="696" y="216"/>
                  </a:cubicBezTo>
                  <a:cubicBezTo>
                    <a:pt x="690" y="202"/>
                    <a:pt x="618" y="170"/>
                    <a:pt x="594" y="147"/>
                  </a:cubicBezTo>
                  <a:cubicBezTo>
                    <a:pt x="570" y="124"/>
                    <a:pt x="551" y="93"/>
                    <a:pt x="549" y="75"/>
                  </a:cubicBezTo>
                  <a:cubicBezTo>
                    <a:pt x="547" y="57"/>
                    <a:pt x="567" y="52"/>
                    <a:pt x="579" y="39"/>
                  </a:cubicBezTo>
                  <a:cubicBezTo>
                    <a:pt x="591" y="26"/>
                    <a:pt x="612" y="8"/>
                    <a:pt x="621" y="0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2" name="Freeform 120"/>
            <p:cNvSpPr>
              <a:spLocks/>
            </p:cNvSpPr>
            <p:nvPr/>
          </p:nvSpPr>
          <p:spPr bwMode="auto">
            <a:xfrm>
              <a:off x="2891" y="-606"/>
              <a:ext cx="337" cy="208"/>
            </a:xfrm>
            <a:custGeom>
              <a:avLst/>
              <a:gdLst>
                <a:gd name="T0" fmla="*/ 145 w 337"/>
                <a:gd name="T1" fmla="*/ 0 h 208"/>
                <a:gd name="T2" fmla="*/ 91 w 337"/>
                <a:gd name="T3" fmla="*/ 39 h 208"/>
                <a:gd name="T4" fmla="*/ 79 w 337"/>
                <a:gd name="T5" fmla="*/ 66 h 208"/>
                <a:gd name="T6" fmla="*/ 1 w 337"/>
                <a:gd name="T7" fmla="*/ 120 h 208"/>
                <a:gd name="T8" fmla="*/ 73 w 337"/>
                <a:gd name="T9" fmla="*/ 156 h 208"/>
                <a:gd name="T10" fmla="*/ 121 w 337"/>
                <a:gd name="T11" fmla="*/ 198 h 208"/>
                <a:gd name="T12" fmla="*/ 199 w 337"/>
                <a:gd name="T13" fmla="*/ 195 h 208"/>
                <a:gd name="T14" fmla="*/ 268 w 337"/>
                <a:gd name="T15" fmla="*/ 117 h 208"/>
                <a:gd name="T16" fmla="*/ 337 w 337"/>
                <a:gd name="T17" fmla="*/ 48 h 2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7"/>
                <a:gd name="T28" fmla="*/ 0 h 208"/>
                <a:gd name="T29" fmla="*/ 337 w 337"/>
                <a:gd name="T30" fmla="*/ 208 h 2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7" h="208">
                  <a:moveTo>
                    <a:pt x="145" y="0"/>
                  </a:moveTo>
                  <a:cubicBezTo>
                    <a:pt x="136" y="6"/>
                    <a:pt x="102" y="28"/>
                    <a:pt x="91" y="39"/>
                  </a:cubicBezTo>
                  <a:cubicBezTo>
                    <a:pt x="80" y="50"/>
                    <a:pt x="94" y="52"/>
                    <a:pt x="79" y="66"/>
                  </a:cubicBezTo>
                  <a:cubicBezTo>
                    <a:pt x="64" y="80"/>
                    <a:pt x="2" y="105"/>
                    <a:pt x="1" y="120"/>
                  </a:cubicBezTo>
                  <a:cubicBezTo>
                    <a:pt x="0" y="135"/>
                    <a:pt x="53" y="143"/>
                    <a:pt x="73" y="156"/>
                  </a:cubicBezTo>
                  <a:cubicBezTo>
                    <a:pt x="93" y="169"/>
                    <a:pt x="100" y="191"/>
                    <a:pt x="121" y="198"/>
                  </a:cubicBezTo>
                  <a:cubicBezTo>
                    <a:pt x="142" y="205"/>
                    <a:pt x="175" y="208"/>
                    <a:pt x="199" y="195"/>
                  </a:cubicBezTo>
                  <a:cubicBezTo>
                    <a:pt x="223" y="182"/>
                    <a:pt x="245" y="141"/>
                    <a:pt x="268" y="117"/>
                  </a:cubicBezTo>
                  <a:cubicBezTo>
                    <a:pt x="291" y="93"/>
                    <a:pt x="323" y="62"/>
                    <a:pt x="337" y="48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3" name="Freeform 121"/>
            <p:cNvSpPr>
              <a:spLocks/>
            </p:cNvSpPr>
            <p:nvPr/>
          </p:nvSpPr>
          <p:spPr bwMode="auto">
            <a:xfrm>
              <a:off x="3235" y="-441"/>
              <a:ext cx="899" cy="1990"/>
            </a:xfrm>
            <a:custGeom>
              <a:avLst/>
              <a:gdLst>
                <a:gd name="T0" fmla="*/ 206 w 899"/>
                <a:gd name="T1" fmla="*/ 0 h 1990"/>
                <a:gd name="T2" fmla="*/ 62 w 899"/>
                <a:gd name="T3" fmla="*/ 123 h 1990"/>
                <a:gd name="T4" fmla="*/ 2 w 899"/>
                <a:gd name="T5" fmla="*/ 249 h 1990"/>
                <a:gd name="T6" fmla="*/ 50 w 899"/>
                <a:gd name="T7" fmla="*/ 378 h 1990"/>
                <a:gd name="T8" fmla="*/ 95 w 899"/>
                <a:gd name="T9" fmla="*/ 498 h 1990"/>
                <a:gd name="T10" fmla="*/ 89 w 899"/>
                <a:gd name="T11" fmla="*/ 636 h 1990"/>
                <a:gd name="T12" fmla="*/ 122 w 899"/>
                <a:gd name="T13" fmla="*/ 774 h 1990"/>
                <a:gd name="T14" fmla="*/ 188 w 899"/>
                <a:gd name="T15" fmla="*/ 951 h 1990"/>
                <a:gd name="T16" fmla="*/ 347 w 899"/>
                <a:gd name="T17" fmla="*/ 1140 h 1990"/>
                <a:gd name="T18" fmla="*/ 443 w 899"/>
                <a:gd name="T19" fmla="*/ 1227 h 1990"/>
                <a:gd name="T20" fmla="*/ 476 w 899"/>
                <a:gd name="T21" fmla="*/ 1356 h 1990"/>
                <a:gd name="T22" fmla="*/ 452 w 899"/>
                <a:gd name="T23" fmla="*/ 1536 h 1990"/>
                <a:gd name="T24" fmla="*/ 419 w 899"/>
                <a:gd name="T25" fmla="*/ 1584 h 1990"/>
                <a:gd name="T26" fmla="*/ 461 w 899"/>
                <a:gd name="T27" fmla="*/ 1770 h 1990"/>
                <a:gd name="T28" fmla="*/ 527 w 899"/>
                <a:gd name="T29" fmla="*/ 1926 h 1990"/>
                <a:gd name="T30" fmla="*/ 572 w 899"/>
                <a:gd name="T31" fmla="*/ 1980 h 1990"/>
                <a:gd name="T32" fmla="*/ 593 w 899"/>
                <a:gd name="T33" fmla="*/ 1866 h 1990"/>
                <a:gd name="T34" fmla="*/ 656 w 899"/>
                <a:gd name="T35" fmla="*/ 1782 h 1990"/>
                <a:gd name="T36" fmla="*/ 725 w 899"/>
                <a:gd name="T37" fmla="*/ 1746 h 1990"/>
                <a:gd name="T38" fmla="*/ 791 w 899"/>
                <a:gd name="T39" fmla="*/ 1722 h 1990"/>
                <a:gd name="T40" fmla="*/ 899 w 899"/>
                <a:gd name="T41" fmla="*/ 1656 h 19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99"/>
                <a:gd name="T64" fmla="*/ 0 h 1990"/>
                <a:gd name="T65" fmla="*/ 899 w 899"/>
                <a:gd name="T66" fmla="*/ 1990 h 19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99" h="1990">
                  <a:moveTo>
                    <a:pt x="206" y="0"/>
                  </a:moveTo>
                  <a:cubicBezTo>
                    <a:pt x="182" y="21"/>
                    <a:pt x="96" y="82"/>
                    <a:pt x="62" y="123"/>
                  </a:cubicBezTo>
                  <a:cubicBezTo>
                    <a:pt x="28" y="164"/>
                    <a:pt x="4" y="207"/>
                    <a:pt x="2" y="249"/>
                  </a:cubicBezTo>
                  <a:cubicBezTo>
                    <a:pt x="0" y="291"/>
                    <a:pt x="35" y="337"/>
                    <a:pt x="50" y="378"/>
                  </a:cubicBezTo>
                  <a:cubicBezTo>
                    <a:pt x="65" y="419"/>
                    <a:pt x="89" y="455"/>
                    <a:pt x="95" y="498"/>
                  </a:cubicBezTo>
                  <a:cubicBezTo>
                    <a:pt x="101" y="541"/>
                    <a:pt x="85" y="590"/>
                    <a:pt x="89" y="636"/>
                  </a:cubicBezTo>
                  <a:cubicBezTo>
                    <a:pt x="93" y="682"/>
                    <a:pt x="105" y="721"/>
                    <a:pt x="122" y="774"/>
                  </a:cubicBezTo>
                  <a:cubicBezTo>
                    <a:pt x="139" y="827"/>
                    <a:pt x="151" y="890"/>
                    <a:pt x="188" y="951"/>
                  </a:cubicBezTo>
                  <a:cubicBezTo>
                    <a:pt x="225" y="1012"/>
                    <a:pt x="305" y="1094"/>
                    <a:pt x="347" y="1140"/>
                  </a:cubicBezTo>
                  <a:cubicBezTo>
                    <a:pt x="389" y="1186"/>
                    <a:pt x="421" y="1191"/>
                    <a:pt x="443" y="1227"/>
                  </a:cubicBezTo>
                  <a:cubicBezTo>
                    <a:pt x="465" y="1263"/>
                    <a:pt x="475" y="1305"/>
                    <a:pt x="476" y="1356"/>
                  </a:cubicBezTo>
                  <a:cubicBezTo>
                    <a:pt x="477" y="1407"/>
                    <a:pt x="461" y="1498"/>
                    <a:pt x="452" y="1536"/>
                  </a:cubicBezTo>
                  <a:cubicBezTo>
                    <a:pt x="443" y="1574"/>
                    <a:pt x="417" y="1545"/>
                    <a:pt x="419" y="1584"/>
                  </a:cubicBezTo>
                  <a:cubicBezTo>
                    <a:pt x="421" y="1623"/>
                    <a:pt x="443" y="1713"/>
                    <a:pt x="461" y="1770"/>
                  </a:cubicBezTo>
                  <a:cubicBezTo>
                    <a:pt x="479" y="1827"/>
                    <a:pt x="509" y="1891"/>
                    <a:pt x="527" y="1926"/>
                  </a:cubicBezTo>
                  <a:cubicBezTo>
                    <a:pt x="545" y="1961"/>
                    <a:pt x="561" y="1990"/>
                    <a:pt x="572" y="1980"/>
                  </a:cubicBezTo>
                  <a:cubicBezTo>
                    <a:pt x="583" y="1970"/>
                    <a:pt x="579" y="1899"/>
                    <a:pt x="593" y="1866"/>
                  </a:cubicBezTo>
                  <a:cubicBezTo>
                    <a:pt x="607" y="1833"/>
                    <a:pt x="634" y="1802"/>
                    <a:pt x="656" y="1782"/>
                  </a:cubicBezTo>
                  <a:cubicBezTo>
                    <a:pt x="678" y="1762"/>
                    <a:pt x="703" y="1756"/>
                    <a:pt x="725" y="1746"/>
                  </a:cubicBezTo>
                  <a:cubicBezTo>
                    <a:pt x="747" y="1736"/>
                    <a:pt x="762" y="1737"/>
                    <a:pt x="791" y="1722"/>
                  </a:cubicBezTo>
                  <a:cubicBezTo>
                    <a:pt x="820" y="1707"/>
                    <a:pt x="877" y="1670"/>
                    <a:pt x="899" y="1656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4" name="Freeform 122"/>
            <p:cNvSpPr>
              <a:spLocks/>
            </p:cNvSpPr>
            <p:nvPr/>
          </p:nvSpPr>
          <p:spPr bwMode="auto">
            <a:xfrm>
              <a:off x="3882" y="1266"/>
              <a:ext cx="1827" cy="1109"/>
            </a:xfrm>
            <a:custGeom>
              <a:avLst/>
              <a:gdLst>
                <a:gd name="T0" fmla="*/ 279 w 1827"/>
                <a:gd name="T1" fmla="*/ 0 h 1109"/>
                <a:gd name="T2" fmla="*/ 162 w 1827"/>
                <a:gd name="T3" fmla="*/ 81 h 1109"/>
                <a:gd name="T4" fmla="*/ 45 w 1827"/>
                <a:gd name="T5" fmla="*/ 138 h 1109"/>
                <a:gd name="T6" fmla="*/ 9 w 1827"/>
                <a:gd name="T7" fmla="*/ 216 h 1109"/>
                <a:gd name="T8" fmla="*/ 9 w 1827"/>
                <a:gd name="T9" fmla="*/ 348 h 1109"/>
                <a:gd name="T10" fmla="*/ 9 w 1827"/>
                <a:gd name="T11" fmla="*/ 495 h 1109"/>
                <a:gd name="T12" fmla="*/ 63 w 1827"/>
                <a:gd name="T13" fmla="*/ 552 h 1109"/>
                <a:gd name="T14" fmla="*/ 204 w 1827"/>
                <a:gd name="T15" fmla="*/ 648 h 1109"/>
                <a:gd name="T16" fmla="*/ 312 w 1827"/>
                <a:gd name="T17" fmla="*/ 696 h 1109"/>
                <a:gd name="T18" fmla="*/ 414 w 1827"/>
                <a:gd name="T19" fmla="*/ 747 h 1109"/>
                <a:gd name="T20" fmla="*/ 591 w 1827"/>
                <a:gd name="T21" fmla="*/ 810 h 1109"/>
                <a:gd name="T22" fmla="*/ 681 w 1827"/>
                <a:gd name="T23" fmla="*/ 885 h 1109"/>
                <a:gd name="T24" fmla="*/ 786 w 1827"/>
                <a:gd name="T25" fmla="*/ 948 h 1109"/>
                <a:gd name="T26" fmla="*/ 834 w 1827"/>
                <a:gd name="T27" fmla="*/ 1011 h 1109"/>
                <a:gd name="T28" fmla="*/ 915 w 1827"/>
                <a:gd name="T29" fmla="*/ 1062 h 1109"/>
                <a:gd name="T30" fmla="*/ 1029 w 1827"/>
                <a:gd name="T31" fmla="*/ 1107 h 1109"/>
                <a:gd name="T32" fmla="*/ 1218 w 1827"/>
                <a:gd name="T33" fmla="*/ 1068 h 1109"/>
                <a:gd name="T34" fmla="*/ 1371 w 1827"/>
                <a:gd name="T35" fmla="*/ 1077 h 1109"/>
                <a:gd name="T36" fmla="*/ 1491 w 1827"/>
                <a:gd name="T37" fmla="*/ 1074 h 1109"/>
                <a:gd name="T38" fmla="*/ 1650 w 1827"/>
                <a:gd name="T39" fmla="*/ 1101 h 1109"/>
                <a:gd name="T40" fmla="*/ 1827 w 1827"/>
                <a:gd name="T41" fmla="*/ 1026 h 110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27"/>
                <a:gd name="T64" fmla="*/ 0 h 1109"/>
                <a:gd name="T65" fmla="*/ 1827 w 1827"/>
                <a:gd name="T66" fmla="*/ 1109 h 110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27" h="1109">
                  <a:moveTo>
                    <a:pt x="279" y="0"/>
                  </a:moveTo>
                  <a:cubicBezTo>
                    <a:pt x="260" y="14"/>
                    <a:pt x="201" y="58"/>
                    <a:pt x="162" y="81"/>
                  </a:cubicBezTo>
                  <a:cubicBezTo>
                    <a:pt x="123" y="104"/>
                    <a:pt x="70" y="116"/>
                    <a:pt x="45" y="138"/>
                  </a:cubicBezTo>
                  <a:cubicBezTo>
                    <a:pt x="20" y="160"/>
                    <a:pt x="15" y="181"/>
                    <a:pt x="9" y="216"/>
                  </a:cubicBezTo>
                  <a:cubicBezTo>
                    <a:pt x="3" y="251"/>
                    <a:pt x="9" y="302"/>
                    <a:pt x="9" y="348"/>
                  </a:cubicBezTo>
                  <a:cubicBezTo>
                    <a:pt x="9" y="394"/>
                    <a:pt x="0" y="461"/>
                    <a:pt x="9" y="495"/>
                  </a:cubicBezTo>
                  <a:cubicBezTo>
                    <a:pt x="18" y="529"/>
                    <a:pt x="30" y="526"/>
                    <a:pt x="63" y="552"/>
                  </a:cubicBezTo>
                  <a:cubicBezTo>
                    <a:pt x="96" y="578"/>
                    <a:pt x="162" y="624"/>
                    <a:pt x="204" y="648"/>
                  </a:cubicBezTo>
                  <a:cubicBezTo>
                    <a:pt x="246" y="672"/>
                    <a:pt x="277" y="680"/>
                    <a:pt x="312" y="696"/>
                  </a:cubicBezTo>
                  <a:cubicBezTo>
                    <a:pt x="347" y="712"/>
                    <a:pt x="368" y="728"/>
                    <a:pt x="414" y="747"/>
                  </a:cubicBezTo>
                  <a:cubicBezTo>
                    <a:pt x="460" y="766"/>
                    <a:pt x="547" y="787"/>
                    <a:pt x="591" y="810"/>
                  </a:cubicBezTo>
                  <a:cubicBezTo>
                    <a:pt x="635" y="833"/>
                    <a:pt x="649" y="862"/>
                    <a:pt x="681" y="885"/>
                  </a:cubicBezTo>
                  <a:cubicBezTo>
                    <a:pt x="713" y="908"/>
                    <a:pt x="760" y="927"/>
                    <a:pt x="786" y="948"/>
                  </a:cubicBezTo>
                  <a:cubicBezTo>
                    <a:pt x="812" y="969"/>
                    <a:pt x="813" y="992"/>
                    <a:pt x="834" y="1011"/>
                  </a:cubicBezTo>
                  <a:cubicBezTo>
                    <a:pt x="855" y="1030"/>
                    <a:pt x="883" y="1046"/>
                    <a:pt x="915" y="1062"/>
                  </a:cubicBezTo>
                  <a:cubicBezTo>
                    <a:pt x="947" y="1078"/>
                    <a:pt x="979" y="1106"/>
                    <a:pt x="1029" y="1107"/>
                  </a:cubicBezTo>
                  <a:cubicBezTo>
                    <a:pt x="1079" y="1108"/>
                    <a:pt x="1161" y="1073"/>
                    <a:pt x="1218" y="1068"/>
                  </a:cubicBezTo>
                  <a:cubicBezTo>
                    <a:pt x="1275" y="1063"/>
                    <a:pt x="1326" y="1076"/>
                    <a:pt x="1371" y="1077"/>
                  </a:cubicBezTo>
                  <a:cubicBezTo>
                    <a:pt x="1416" y="1078"/>
                    <a:pt x="1445" y="1070"/>
                    <a:pt x="1491" y="1074"/>
                  </a:cubicBezTo>
                  <a:cubicBezTo>
                    <a:pt x="1537" y="1078"/>
                    <a:pt x="1594" y="1109"/>
                    <a:pt x="1650" y="1101"/>
                  </a:cubicBezTo>
                  <a:cubicBezTo>
                    <a:pt x="1706" y="1093"/>
                    <a:pt x="1790" y="1042"/>
                    <a:pt x="1827" y="1026"/>
                  </a:cubicBezTo>
                </a:path>
              </a:pathLst>
            </a:cu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5" name="Freeform 123"/>
            <p:cNvSpPr>
              <a:spLocks/>
            </p:cNvSpPr>
            <p:nvPr/>
          </p:nvSpPr>
          <p:spPr bwMode="auto">
            <a:xfrm>
              <a:off x="3075" y="-309"/>
              <a:ext cx="90" cy="831"/>
            </a:xfrm>
            <a:custGeom>
              <a:avLst/>
              <a:gdLst>
                <a:gd name="T0" fmla="*/ 0 w 90"/>
                <a:gd name="T1" fmla="*/ 0 h 831"/>
                <a:gd name="T2" fmla="*/ 72 w 90"/>
                <a:gd name="T3" fmla="*/ 90 h 831"/>
                <a:gd name="T4" fmla="*/ 87 w 90"/>
                <a:gd name="T5" fmla="*/ 240 h 831"/>
                <a:gd name="T6" fmla="*/ 51 w 90"/>
                <a:gd name="T7" fmla="*/ 429 h 831"/>
                <a:gd name="T8" fmla="*/ 69 w 90"/>
                <a:gd name="T9" fmla="*/ 567 h 831"/>
                <a:gd name="T10" fmla="*/ 72 w 90"/>
                <a:gd name="T11" fmla="*/ 678 h 831"/>
                <a:gd name="T12" fmla="*/ 84 w 90"/>
                <a:gd name="T13" fmla="*/ 768 h 831"/>
                <a:gd name="T14" fmla="*/ 69 w 90"/>
                <a:gd name="T15" fmla="*/ 831 h 8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0"/>
                <a:gd name="T25" fmla="*/ 0 h 831"/>
                <a:gd name="T26" fmla="*/ 90 w 90"/>
                <a:gd name="T27" fmla="*/ 831 h 8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0" h="831">
                  <a:moveTo>
                    <a:pt x="0" y="0"/>
                  </a:moveTo>
                  <a:cubicBezTo>
                    <a:pt x="12" y="15"/>
                    <a:pt x="57" y="50"/>
                    <a:pt x="72" y="90"/>
                  </a:cubicBezTo>
                  <a:cubicBezTo>
                    <a:pt x="87" y="130"/>
                    <a:pt x="90" y="184"/>
                    <a:pt x="87" y="240"/>
                  </a:cubicBezTo>
                  <a:cubicBezTo>
                    <a:pt x="84" y="296"/>
                    <a:pt x="54" y="375"/>
                    <a:pt x="51" y="429"/>
                  </a:cubicBezTo>
                  <a:cubicBezTo>
                    <a:pt x="48" y="483"/>
                    <a:pt x="66" y="526"/>
                    <a:pt x="69" y="567"/>
                  </a:cubicBezTo>
                  <a:cubicBezTo>
                    <a:pt x="72" y="608"/>
                    <a:pt x="70" y="645"/>
                    <a:pt x="72" y="678"/>
                  </a:cubicBezTo>
                  <a:cubicBezTo>
                    <a:pt x="74" y="711"/>
                    <a:pt x="84" y="743"/>
                    <a:pt x="84" y="768"/>
                  </a:cubicBezTo>
                  <a:cubicBezTo>
                    <a:pt x="84" y="793"/>
                    <a:pt x="72" y="818"/>
                    <a:pt x="69" y="831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6" name="Freeform 124"/>
            <p:cNvSpPr>
              <a:spLocks/>
            </p:cNvSpPr>
            <p:nvPr/>
          </p:nvSpPr>
          <p:spPr bwMode="auto">
            <a:xfrm>
              <a:off x="3169" y="-174"/>
              <a:ext cx="1598" cy="3066"/>
            </a:xfrm>
            <a:custGeom>
              <a:avLst/>
              <a:gdLst>
                <a:gd name="T0" fmla="*/ 35 w 1598"/>
                <a:gd name="T1" fmla="*/ 0 h 3066"/>
                <a:gd name="T2" fmla="*/ 32 w 1598"/>
                <a:gd name="T3" fmla="*/ 147 h 3066"/>
                <a:gd name="T4" fmla="*/ 14 w 1598"/>
                <a:gd name="T5" fmla="*/ 285 h 3066"/>
                <a:gd name="T6" fmla="*/ 11 w 1598"/>
                <a:gd name="T7" fmla="*/ 429 h 3066"/>
                <a:gd name="T8" fmla="*/ 5 w 1598"/>
                <a:gd name="T9" fmla="*/ 552 h 3066"/>
                <a:gd name="T10" fmla="*/ 41 w 1598"/>
                <a:gd name="T11" fmla="*/ 768 h 3066"/>
                <a:gd name="T12" fmla="*/ 239 w 1598"/>
                <a:gd name="T13" fmla="*/ 933 h 3066"/>
                <a:gd name="T14" fmla="*/ 371 w 1598"/>
                <a:gd name="T15" fmla="*/ 1083 h 3066"/>
                <a:gd name="T16" fmla="*/ 401 w 1598"/>
                <a:gd name="T17" fmla="*/ 1200 h 3066"/>
                <a:gd name="T18" fmla="*/ 383 w 1598"/>
                <a:gd name="T19" fmla="*/ 1344 h 3066"/>
                <a:gd name="T20" fmla="*/ 338 w 1598"/>
                <a:gd name="T21" fmla="*/ 1467 h 3066"/>
                <a:gd name="T22" fmla="*/ 326 w 1598"/>
                <a:gd name="T23" fmla="*/ 1662 h 3066"/>
                <a:gd name="T24" fmla="*/ 344 w 1598"/>
                <a:gd name="T25" fmla="*/ 1755 h 3066"/>
                <a:gd name="T26" fmla="*/ 365 w 1598"/>
                <a:gd name="T27" fmla="*/ 1857 h 3066"/>
                <a:gd name="T28" fmla="*/ 443 w 1598"/>
                <a:gd name="T29" fmla="*/ 2040 h 3066"/>
                <a:gd name="T30" fmla="*/ 578 w 1598"/>
                <a:gd name="T31" fmla="*/ 2247 h 3066"/>
                <a:gd name="T32" fmla="*/ 683 w 1598"/>
                <a:gd name="T33" fmla="*/ 2388 h 3066"/>
                <a:gd name="T34" fmla="*/ 893 w 1598"/>
                <a:gd name="T35" fmla="*/ 2634 h 3066"/>
                <a:gd name="T36" fmla="*/ 1013 w 1598"/>
                <a:gd name="T37" fmla="*/ 2733 h 3066"/>
                <a:gd name="T38" fmla="*/ 1103 w 1598"/>
                <a:gd name="T39" fmla="*/ 2790 h 3066"/>
                <a:gd name="T40" fmla="*/ 1370 w 1598"/>
                <a:gd name="T41" fmla="*/ 2826 h 3066"/>
                <a:gd name="T42" fmla="*/ 1532 w 1598"/>
                <a:gd name="T43" fmla="*/ 3009 h 3066"/>
                <a:gd name="T44" fmla="*/ 1598 w 1598"/>
                <a:gd name="T45" fmla="*/ 3066 h 30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98"/>
                <a:gd name="T70" fmla="*/ 0 h 3066"/>
                <a:gd name="T71" fmla="*/ 1598 w 1598"/>
                <a:gd name="T72" fmla="*/ 3066 h 30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98" h="3066">
                  <a:moveTo>
                    <a:pt x="35" y="0"/>
                  </a:moveTo>
                  <a:cubicBezTo>
                    <a:pt x="35" y="24"/>
                    <a:pt x="35" y="100"/>
                    <a:pt x="32" y="147"/>
                  </a:cubicBezTo>
                  <a:cubicBezTo>
                    <a:pt x="29" y="194"/>
                    <a:pt x="17" y="238"/>
                    <a:pt x="14" y="285"/>
                  </a:cubicBezTo>
                  <a:cubicBezTo>
                    <a:pt x="11" y="332"/>
                    <a:pt x="12" y="385"/>
                    <a:pt x="11" y="429"/>
                  </a:cubicBezTo>
                  <a:cubicBezTo>
                    <a:pt x="10" y="473"/>
                    <a:pt x="0" y="496"/>
                    <a:pt x="5" y="552"/>
                  </a:cubicBezTo>
                  <a:cubicBezTo>
                    <a:pt x="10" y="608"/>
                    <a:pt x="2" y="705"/>
                    <a:pt x="41" y="768"/>
                  </a:cubicBezTo>
                  <a:cubicBezTo>
                    <a:pt x="80" y="831"/>
                    <a:pt x="184" y="881"/>
                    <a:pt x="239" y="933"/>
                  </a:cubicBezTo>
                  <a:cubicBezTo>
                    <a:pt x="294" y="985"/>
                    <a:pt x="344" y="1039"/>
                    <a:pt x="371" y="1083"/>
                  </a:cubicBezTo>
                  <a:cubicBezTo>
                    <a:pt x="398" y="1127"/>
                    <a:pt x="399" y="1157"/>
                    <a:pt x="401" y="1200"/>
                  </a:cubicBezTo>
                  <a:cubicBezTo>
                    <a:pt x="403" y="1243"/>
                    <a:pt x="393" y="1300"/>
                    <a:pt x="383" y="1344"/>
                  </a:cubicBezTo>
                  <a:cubicBezTo>
                    <a:pt x="373" y="1388"/>
                    <a:pt x="347" y="1414"/>
                    <a:pt x="338" y="1467"/>
                  </a:cubicBezTo>
                  <a:cubicBezTo>
                    <a:pt x="329" y="1520"/>
                    <a:pt x="325" y="1614"/>
                    <a:pt x="326" y="1662"/>
                  </a:cubicBezTo>
                  <a:cubicBezTo>
                    <a:pt x="327" y="1710"/>
                    <a:pt x="338" y="1723"/>
                    <a:pt x="344" y="1755"/>
                  </a:cubicBezTo>
                  <a:cubicBezTo>
                    <a:pt x="350" y="1787"/>
                    <a:pt x="349" y="1810"/>
                    <a:pt x="365" y="1857"/>
                  </a:cubicBezTo>
                  <a:cubicBezTo>
                    <a:pt x="381" y="1904"/>
                    <a:pt x="407" y="1975"/>
                    <a:pt x="443" y="2040"/>
                  </a:cubicBezTo>
                  <a:cubicBezTo>
                    <a:pt x="479" y="2105"/>
                    <a:pt x="538" y="2189"/>
                    <a:pt x="578" y="2247"/>
                  </a:cubicBezTo>
                  <a:cubicBezTo>
                    <a:pt x="618" y="2305"/>
                    <a:pt x="631" y="2324"/>
                    <a:pt x="683" y="2388"/>
                  </a:cubicBezTo>
                  <a:cubicBezTo>
                    <a:pt x="735" y="2452"/>
                    <a:pt x="838" y="2577"/>
                    <a:pt x="893" y="2634"/>
                  </a:cubicBezTo>
                  <a:cubicBezTo>
                    <a:pt x="948" y="2691"/>
                    <a:pt x="978" y="2707"/>
                    <a:pt x="1013" y="2733"/>
                  </a:cubicBezTo>
                  <a:cubicBezTo>
                    <a:pt x="1048" y="2759"/>
                    <a:pt x="1044" y="2775"/>
                    <a:pt x="1103" y="2790"/>
                  </a:cubicBezTo>
                  <a:cubicBezTo>
                    <a:pt x="1162" y="2805"/>
                    <a:pt x="1299" y="2790"/>
                    <a:pt x="1370" y="2826"/>
                  </a:cubicBezTo>
                  <a:cubicBezTo>
                    <a:pt x="1441" y="2862"/>
                    <a:pt x="1494" y="2969"/>
                    <a:pt x="1532" y="3009"/>
                  </a:cubicBezTo>
                  <a:cubicBezTo>
                    <a:pt x="1570" y="3049"/>
                    <a:pt x="1584" y="3054"/>
                    <a:pt x="1598" y="3066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7" name="Freeform 125"/>
            <p:cNvSpPr>
              <a:spLocks/>
            </p:cNvSpPr>
            <p:nvPr/>
          </p:nvSpPr>
          <p:spPr bwMode="auto">
            <a:xfrm>
              <a:off x="3687" y="3179"/>
              <a:ext cx="1077" cy="1135"/>
            </a:xfrm>
            <a:custGeom>
              <a:avLst/>
              <a:gdLst>
                <a:gd name="T0" fmla="*/ 0 w 1077"/>
                <a:gd name="T1" fmla="*/ 1135 h 1135"/>
                <a:gd name="T2" fmla="*/ 186 w 1077"/>
                <a:gd name="T3" fmla="*/ 994 h 1135"/>
                <a:gd name="T4" fmla="*/ 519 w 1077"/>
                <a:gd name="T5" fmla="*/ 775 h 1135"/>
                <a:gd name="T6" fmla="*/ 642 w 1077"/>
                <a:gd name="T7" fmla="*/ 622 h 1135"/>
                <a:gd name="T8" fmla="*/ 738 w 1077"/>
                <a:gd name="T9" fmla="*/ 400 h 1135"/>
                <a:gd name="T10" fmla="*/ 798 w 1077"/>
                <a:gd name="T11" fmla="*/ 178 h 1135"/>
                <a:gd name="T12" fmla="*/ 873 w 1077"/>
                <a:gd name="T13" fmla="*/ 25 h 1135"/>
                <a:gd name="T14" fmla="*/ 975 w 1077"/>
                <a:gd name="T15" fmla="*/ 28 h 1135"/>
                <a:gd name="T16" fmla="*/ 1077 w 1077"/>
                <a:gd name="T17" fmla="*/ 151 h 1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77"/>
                <a:gd name="T28" fmla="*/ 0 h 1135"/>
                <a:gd name="T29" fmla="*/ 1077 w 1077"/>
                <a:gd name="T30" fmla="*/ 1135 h 1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77" h="1135">
                  <a:moveTo>
                    <a:pt x="0" y="1135"/>
                  </a:moveTo>
                  <a:cubicBezTo>
                    <a:pt x="31" y="1112"/>
                    <a:pt x="99" y="1054"/>
                    <a:pt x="186" y="994"/>
                  </a:cubicBezTo>
                  <a:cubicBezTo>
                    <a:pt x="273" y="934"/>
                    <a:pt x="443" y="837"/>
                    <a:pt x="519" y="775"/>
                  </a:cubicBezTo>
                  <a:cubicBezTo>
                    <a:pt x="595" y="713"/>
                    <a:pt x="605" y="685"/>
                    <a:pt x="642" y="622"/>
                  </a:cubicBezTo>
                  <a:cubicBezTo>
                    <a:pt x="679" y="559"/>
                    <a:pt x="712" y="474"/>
                    <a:pt x="738" y="400"/>
                  </a:cubicBezTo>
                  <a:cubicBezTo>
                    <a:pt x="764" y="326"/>
                    <a:pt x="775" y="241"/>
                    <a:pt x="798" y="178"/>
                  </a:cubicBezTo>
                  <a:cubicBezTo>
                    <a:pt x="821" y="115"/>
                    <a:pt x="844" y="50"/>
                    <a:pt x="873" y="25"/>
                  </a:cubicBezTo>
                  <a:cubicBezTo>
                    <a:pt x="902" y="0"/>
                    <a:pt x="941" y="7"/>
                    <a:pt x="975" y="28"/>
                  </a:cubicBezTo>
                  <a:cubicBezTo>
                    <a:pt x="1009" y="49"/>
                    <a:pt x="1056" y="126"/>
                    <a:pt x="1077" y="151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8" name="Freeform 126"/>
            <p:cNvSpPr>
              <a:spLocks/>
            </p:cNvSpPr>
            <p:nvPr/>
          </p:nvSpPr>
          <p:spPr bwMode="auto">
            <a:xfrm>
              <a:off x="3324" y="498"/>
              <a:ext cx="1419" cy="3846"/>
            </a:xfrm>
            <a:custGeom>
              <a:avLst/>
              <a:gdLst>
                <a:gd name="T0" fmla="*/ 0 w 1419"/>
                <a:gd name="T1" fmla="*/ 0 h 3846"/>
                <a:gd name="T2" fmla="*/ 351 w 1419"/>
                <a:gd name="T3" fmla="*/ 387 h 3846"/>
                <a:gd name="T4" fmla="*/ 108 w 1419"/>
                <a:gd name="T5" fmla="*/ 1149 h 3846"/>
                <a:gd name="T6" fmla="*/ 561 w 1419"/>
                <a:gd name="T7" fmla="*/ 1959 h 3846"/>
                <a:gd name="T8" fmla="*/ 1419 w 1419"/>
                <a:gd name="T9" fmla="*/ 2394 h 3846"/>
                <a:gd name="T10" fmla="*/ 954 w 1419"/>
                <a:gd name="T11" fmla="*/ 3846 h 38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9"/>
                <a:gd name="T19" fmla="*/ 0 h 3846"/>
                <a:gd name="T20" fmla="*/ 1419 w 1419"/>
                <a:gd name="T21" fmla="*/ 3846 h 38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9" h="3846">
                  <a:moveTo>
                    <a:pt x="0" y="0"/>
                  </a:moveTo>
                  <a:lnTo>
                    <a:pt x="351" y="387"/>
                  </a:lnTo>
                  <a:lnTo>
                    <a:pt x="108" y="1149"/>
                  </a:lnTo>
                  <a:lnTo>
                    <a:pt x="561" y="1959"/>
                  </a:lnTo>
                  <a:lnTo>
                    <a:pt x="1419" y="2394"/>
                  </a:lnTo>
                  <a:lnTo>
                    <a:pt x="954" y="3846"/>
                  </a:lnTo>
                </a:path>
              </a:pathLst>
            </a:cu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9" name="Freeform 127"/>
            <p:cNvSpPr>
              <a:spLocks/>
            </p:cNvSpPr>
            <p:nvPr/>
          </p:nvSpPr>
          <p:spPr bwMode="auto">
            <a:xfrm>
              <a:off x="3495" y="2904"/>
              <a:ext cx="958" cy="1449"/>
            </a:xfrm>
            <a:custGeom>
              <a:avLst/>
              <a:gdLst>
                <a:gd name="T0" fmla="*/ 0 w 958"/>
                <a:gd name="T1" fmla="*/ 1449 h 1449"/>
                <a:gd name="T2" fmla="*/ 207 w 958"/>
                <a:gd name="T3" fmla="*/ 1266 h 1449"/>
                <a:gd name="T4" fmla="*/ 423 w 958"/>
                <a:gd name="T5" fmla="*/ 1101 h 1449"/>
                <a:gd name="T6" fmla="*/ 591 w 958"/>
                <a:gd name="T7" fmla="*/ 948 h 1449"/>
                <a:gd name="T8" fmla="*/ 642 w 958"/>
                <a:gd name="T9" fmla="*/ 732 h 1449"/>
                <a:gd name="T10" fmla="*/ 870 w 958"/>
                <a:gd name="T11" fmla="*/ 339 h 1449"/>
                <a:gd name="T12" fmla="*/ 954 w 958"/>
                <a:gd name="T13" fmla="*/ 105 h 1449"/>
                <a:gd name="T14" fmla="*/ 897 w 958"/>
                <a:gd name="T15" fmla="*/ 162 h 1449"/>
                <a:gd name="T16" fmla="*/ 855 w 958"/>
                <a:gd name="T17" fmla="*/ 267 h 1449"/>
                <a:gd name="T18" fmla="*/ 813 w 958"/>
                <a:gd name="T19" fmla="*/ 285 h 1449"/>
                <a:gd name="T20" fmla="*/ 849 w 958"/>
                <a:gd name="T21" fmla="*/ 111 h 1449"/>
                <a:gd name="T22" fmla="*/ 828 w 958"/>
                <a:gd name="T23" fmla="*/ 0 h 14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58"/>
                <a:gd name="T37" fmla="*/ 0 h 1449"/>
                <a:gd name="T38" fmla="*/ 958 w 958"/>
                <a:gd name="T39" fmla="*/ 1449 h 14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58" h="1449">
                  <a:moveTo>
                    <a:pt x="0" y="1449"/>
                  </a:moveTo>
                  <a:cubicBezTo>
                    <a:pt x="34" y="1419"/>
                    <a:pt x="137" y="1324"/>
                    <a:pt x="207" y="1266"/>
                  </a:cubicBezTo>
                  <a:cubicBezTo>
                    <a:pt x="277" y="1208"/>
                    <a:pt x="359" y="1154"/>
                    <a:pt x="423" y="1101"/>
                  </a:cubicBezTo>
                  <a:cubicBezTo>
                    <a:pt x="487" y="1048"/>
                    <a:pt x="555" y="1009"/>
                    <a:pt x="591" y="948"/>
                  </a:cubicBezTo>
                  <a:cubicBezTo>
                    <a:pt x="627" y="887"/>
                    <a:pt x="595" y="834"/>
                    <a:pt x="642" y="732"/>
                  </a:cubicBezTo>
                  <a:cubicBezTo>
                    <a:pt x="689" y="630"/>
                    <a:pt x="818" y="443"/>
                    <a:pt x="870" y="339"/>
                  </a:cubicBezTo>
                  <a:cubicBezTo>
                    <a:pt x="922" y="235"/>
                    <a:pt x="950" y="134"/>
                    <a:pt x="954" y="105"/>
                  </a:cubicBezTo>
                  <a:cubicBezTo>
                    <a:pt x="958" y="76"/>
                    <a:pt x="913" y="135"/>
                    <a:pt x="897" y="162"/>
                  </a:cubicBezTo>
                  <a:cubicBezTo>
                    <a:pt x="881" y="189"/>
                    <a:pt x="869" y="247"/>
                    <a:pt x="855" y="267"/>
                  </a:cubicBezTo>
                  <a:cubicBezTo>
                    <a:pt x="841" y="287"/>
                    <a:pt x="814" y="311"/>
                    <a:pt x="813" y="285"/>
                  </a:cubicBezTo>
                  <a:cubicBezTo>
                    <a:pt x="812" y="259"/>
                    <a:pt x="847" y="158"/>
                    <a:pt x="849" y="111"/>
                  </a:cubicBezTo>
                  <a:cubicBezTo>
                    <a:pt x="851" y="64"/>
                    <a:pt x="832" y="23"/>
                    <a:pt x="828" y="0"/>
                  </a:cubicBezTo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0" name="Freeform 128"/>
            <p:cNvSpPr>
              <a:spLocks/>
            </p:cNvSpPr>
            <p:nvPr/>
          </p:nvSpPr>
          <p:spPr bwMode="auto">
            <a:xfrm>
              <a:off x="4317" y="2745"/>
              <a:ext cx="249" cy="351"/>
            </a:xfrm>
            <a:custGeom>
              <a:avLst/>
              <a:gdLst>
                <a:gd name="T0" fmla="*/ 0 w 249"/>
                <a:gd name="T1" fmla="*/ 0 h 351"/>
                <a:gd name="T2" fmla="*/ 117 w 249"/>
                <a:gd name="T3" fmla="*/ 51 h 351"/>
                <a:gd name="T4" fmla="*/ 183 w 249"/>
                <a:gd name="T5" fmla="*/ 138 h 351"/>
                <a:gd name="T6" fmla="*/ 240 w 249"/>
                <a:gd name="T7" fmla="*/ 198 h 351"/>
                <a:gd name="T8" fmla="*/ 240 w 249"/>
                <a:gd name="T9" fmla="*/ 351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9"/>
                <a:gd name="T16" fmla="*/ 0 h 351"/>
                <a:gd name="T17" fmla="*/ 249 w 249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9" h="351">
                  <a:moveTo>
                    <a:pt x="0" y="0"/>
                  </a:moveTo>
                  <a:cubicBezTo>
                    <a:pt x="19" y="8"/>
                    <a:pt x="87" y="28"/>
                    <a:pt x="117" y="51"/>
                  </a:cubicBezTo>
                  <a:cubicBezTo>
                    <a:pt x="147" y="74"/>
                    <a:pt x="163" y="114"/>
                    <a:pt x="183" y="138"/>
                  </a:cubicBezTo>
                  <a:cubicBezTo>
                    <a:pt x="203" y="162"/>
                    <a:pt x="231" y="163"/>
                    <a:pt x="240" y="198"/>
                  </a:cubicBezTo>
                  <a:cubicBezTo>
                    <a:pt x="249" y="233"/>
                    <a:pt x="240" y="319"/>
                    <a:pt x="240" y="351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1" name="Freeform 129"/>
            <p:cNvSpPr>
              <a:spLocks/>
            </p:cNvSpPr>
            <p:nvPr/>
          </p:nvSpPr>
          <p:spPr bwMode="auto">
            <a:xfrm>
              <a:off x="3661" y="1790"/>
              <a:ext cx="838" cy="740"/>
            </a:xfrm>
            <a:custGeom>
              <a:avLst/>
              <a:gdLst>
                <a:gd name="T0" fmla="*/ 2 w 838"/>
                <a:gd name="T1" fmla="*/ 13 h 740"/>
                <a:gd name="T2" fmla="*/ 41 w 838"/>
                <a:gd name="T3" fmla="*/ 34 h 740"/>
                <a:gd name="T4" fmla="*/ 89 w 838"/>
                <a:gd name="T5" fmla="*/ 100 h 740"/>
                <a:gd name="T6" fmla="*/ 227 w 838"/>
                <a:gd name="T7" fmla="*/ 229 h 740"/>
                <a:gd name="T8" fmla="*/ 338 w 838"/>
                <a:gd name="T9" fmla="*/ 322 h 740"/>
                <a:gd name="T10" fmla="*/ 467 w 838"/>
                <a:gd name="T11" fmla="*/ 388 h 740"/>
                <a:gd name="T12" fmla="*/ 596 w 838"/>
                <a:gd name="T13" fmla="*/ 475 h 740"/>
                <a:gd name="T14" fmla="*/ 722 w 838"/>
                <a:gd name="T15" fmla="*/ 577 h 740"/>
                <a:gd name="T16" fmla="*/ 806 w 838"/>
                <a:gd name="T17" fmla="*/ 670 h 740"/>
                <a:gd name="T18" fmla="*/ 824 w 838"/>
                <a:gd name="T19" fmla="*/ 730 h 740"/>
                <a:gd name="T20" fmla="*/ 722 w 838"/>
                <a:gd name="T21" fmla="*/ 652 h 740"/>
                <a:gd name="T22" fmla="*/ 587 w 838"/>
                <a:gd name="T23" fmla="*/ 544 h 740"/>
                <a:gd name="T24" fmla="*/ 470 w 838"/>
                <a:gd name="T25" fmla="*/ 475 h 740"/>
                <a:gd name="T26" fmla="*/ 368 w 838"/>
                <a:gd name="T27" fmla="*/ 448 h 740"/>
                <a:gd name="T28" fmla="*/ 410 w 838"/>
                <a:gd name="T29" fmla="*/ 535 h 740"/>
                <a:gd name="T30" fmla="*/ 479 w 838"/>
                <a:gd name="T31" fmla="*/ 646 h 740"/>
                <a:gd name="T32" fmla="*/ 524 w 838"/>
                <a:gd name="T33" fmla="*/ 733 h 740"/>
                <a:gd name="T34" fmla="*/ 449 w 838"/>
                <a:gd name="T35" fmla="*/ 688 h 740"/>
                <a:gd name="T36" fmla="*/ 374 w 838"/>
                <a:gd name="T37" fmla="*/ 592 h 740"/>
                <a:gd name="T38" fmla="*/ 245 w 838"/>
                <a:gd name="T39" fmla="*/ 445 h 740"/>
                <a:gd name="T40" fmla="*/ 137 w 838"/>
                <a:gd name="T41" fmla="*/ 301 h 740"/>
                <a:gd name="T42" fmla="*/ 83 w 838"/>
                <a:gd name="T43" fmla="*/ 205 h 740"/>
                <a:gd name="T44" fmla="*/ 23 w 838"/>
                <a:gd name="T45" fmla="*/ 115 h 740"/>
                <a:gd name="T46" fmla="*/ 2 w 838"/>
                <a:gd name="T47" fmla="*/ 13 h 7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38"/>
                <a:gd name="T73" fmla="*/ 0 h 740"/>
                <a:gd name="T74" fmla="*/ 838 w 838"/>
                <a:gd name="T75" fmla="*/ 740 h 7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38" h="740">
                  <a:moveTo>
                    <a:pt x="2" y="13"/>
                  </a:moveTo>
                  <a:cubicBezTo>
                    <a:pt x="5" y="0"/>
                    <a:pt x="27" y="20"/>
                    <a:pt x="41" y="34"/>
                  </a:cubicBezTo>
                  <a:cubicBezTo>
                    <a:pt x="55" y="48"/>
                    <a:pt x="58" y="68"/>
                    <a:pt x="89" y="100"/>
                  </a:cubicBezTo>
                  <a:cubicBezTo>
                    <a:pt x="120" y="132"/>
                    <a:pt x="186" y="192"/>
                    <a:pt x="227" y="229"/>
                  </a:cubicBezTo>
                  <a:cubicBezTo>
                    <a:pt x="268" y="266"/>
                    <a:pt x="298" y="296"/>
                    <a:pt x="338" y="322"/>
                  </a:cubicBezTo>
                  <a:cubicBezTo>
                    <a:pt x="378" y="348"/>
                    <a:pt x="424" y="363"/>
                    <a:pt x="467" y="388"/>
                  </a:cubicBezTo>
                  <a:cubicBezTo>
                    <a:pt x="510" y="413"/>
                    <a:pt x="554" y="444"/>
                    <a:pt x="596" y="475"/>
                  </a:cubicBezTo>
                  <a:cubicBezTo>
                    <a:pt x="638" y="506"/>
                    <a:pt x="687" y="545"/>
                    <a:pt x="722" y="577"/>
                  </a:cubicBezTo>
                  <a:cubicBezTo>
                    <a:pt x="757" y="609"/>
                    <a:pt x="789" y="644"/>
                    <a:pt x="806" y="670"/>
                  </a:cubicBezTo>
                  <a:cubicBezTo>
                    <a:pt x="823" y="696"/>
                    <a:pt x="838" y="733"/>
                    <a:pt x="824" y="730"/>
                  </a:cubicBezTo>
                  <a:cubicBezTo>
                    <a:pt x="810" y="727"/>
                    <a:pt x="761" y="683"/>
                    <a:pt x="722" y="652"/>
                  </a:cubicBezTo>
                  <a:cubicBezTo>
                    <a:pt x="683" y="621"/>
                    <a:pt x="629" y="574"/>
                    <a:pt x="587" y="544"/>
                  </a:cubicBezTo>
                  <a:cubicBezTo>
                    <a:pt x="545" y="514"/>
                    <a:pt x="506" y="491"/>
                    <a:pt x="470" y="475"/>
                  </a:cubicBezTo>
                  <a:cubicBezTo>
                    <a:pt x="434" y="459"/>
                    <a:pt x="378" y="438"/>
                    <a:pt x="368" y="448"/>
                  </a:cubicBezTo>
                  <a:cubicBezTo>
                    <a:pt x="358" y="458"/>
                    <a:pt x="392" y="502"/>
                    <a:pt x="410" y="535"/>
                  </a:cubicBezTo>
                  <a:cubicBezTo>
                    <a:pt x="428" y="568"/>
                    <a:pt x="460" y="613"/>
                    <a:pt x="479" y="646"/>
                  </a:cubicBezTo>
                  <a:cubicBezTo>
                    <a:pt x="498" y="679"/>
                    <a:pt x="529" y="726"/>
                    <a:pt x="524" y="733"/>
                  </a:cubicBezTo>
                  <a:cubicBezTo>
                    <a:pt x="519" y="740"/>
                    <a:pt x="474" y="712"/>
                    <a:pt x="449" y="688"/>
                  </a:cubicBezTo>
                  <a:cubicBezTo>
                    <a:pt x="424" y="664"/>
                    <a:pt x="408" y="632"/>
                    <a:pt x="374" y="592"/>
                  </a:cubicBezTo>
                  <a:cubicBezTo>
                    <a:pt x="340" y="552"/>
                    <a:pt x="285" y="494"/>
                    <a:pt x="245" y="445"/>
                  </a:cubicBezTo>
                  <a:cubicBezTo>
                    <a:pt x="205" y="396"/>
                    <a:pt x="164" y="341"/>
                    <a:pt x="137" y="301"/>
                  </a:cubicBezTo>
                  <a:cubicBezTo>
                    <a:pt x="110" y="261"/>
                    <a:pt x="102" y="236"/>
                    <a:pt x="83" y="205"/>
                  </a:cubicBezTo>
                  <a:cubicBezTo>
                    <a:pt x="64" y="174"/>
                    <a:pt x="36" y="147"/>
                    <a:pt x="23" y="115"/>
                  </a:cubicBezTo>
                  <a:cubicBezTo>
                    <a:pt x="10" y="83"/>
                    <a:pt x="0" y="25"/>
                    <a:pt x="2" y="13"/>
                  </a:cubicBezTo>
                  <a:close/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2" name="Freeform 130"/>
            <p:cNvSpPr>
              <a:spLocks/>
            </p:cNvSpPr>
            <p:nvPr/>
          </p:nvSpPr>
          <p:spPr bwMode="auto">
            <a:xfrm>
              <a:off x="3399" y="801"/>
              <a:ext cx="147" cy="849"/>
            </a:xfrm>
            <a:custGeom>
              <a:avLst/>
              <a:gdLst>
                <a:gd name="T0" fmla="*/ 117 w 147"/>
                <a:gd name="T1" fmla="*/ 849 h 849"/>
                <a:gd name="T2" fmla="*/ 75 w 147"/>
                <a:gd name="T3" fmla="*/ 768 h 849"/>
                <a:gd name="T4" fmla="*/ 36 w 147"/>
                <a:gd name="T5" fmla="*/ 603 h 849"/>
                <a:gd name="T6" fmla="*/ 48 w 147"/>
                <a:gd name="T7" fmla="*/ 501 h 849"/>
                <a:gd name="T8" fmla="*/ 93 w 147"/>
                <a:gd name="T9" fmla="*/ 423 h 849"/>
                <a:gd name="T10" fmla="*/ 138 w 147"/>
                <a:gd name="T11" fmla="*/ 318 h 849"/>
                <a:gd name="T12" fmla="*/ 141 w 147"/>
                <a:gd name="T13" fmla="*/ 240 h 849"/>
                <a:gd name="T14" fmla="*/ 99 w 147"/>
                <a:gd name="T15" fmla="*/ 117 h 849"/>
                <a:gd name="T16" fmla="*/ 0 w 147"/>
                <a:gd name="T17" fmla="*/ 0 h 8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"/>
                <a:gd name="T28" fmla="*/ 0 h 849"/>
                <a:gd name="T29" fmla="*/ 147 w 147"/>
                <a:gd name="T30" fmla="*/ 849 h 8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" h="849">
                  <a:moveTo>
                    <a:pt x="117" y="849"/>
                  </a:moveTo>
                  <a:cubicBezTo>
                    <a:pt x="110" y="836"/>
                    <a:pt x="88" y="809"/>
                    <a:pt x="75" y="768"/>
                  </a:cubicBezTo>
                  <a:cubicBezTo>
                    <a:pt x="62" y="727"/>
                    <a:pt x="40" y="647"/>
                    <a:pt x="36" y="603"/>
                  </a:cubicBezTo>
                  <a:cubicBezTo>
                    <a:pt x="32" y="559"/>
                    <a:pt x="39" y="531"/>
                    <a:pt x="48" y="501"/>
                  </a:cubicBezTo>
                  <a:cubicBezTo>
                    <a:pt x="57" y="471"/>
                    <a:pt x="78" y="454"/>
                    <a:pt x="93" y="423"/>
                  </a:cubicBezTo>
                  <a:cubicBezTo>
                    <a:pt x="108" y="392"/>
                    <a:pt x="130" y="348"/>
                    <a:pt x="138" y="318"/>
                  </a:cubicBezTo>
                  <a:cubicBezTo>
                    <a:pt x="146" y="288"/>
                    <a:pt x="147" y="273"/>
                    <a:pt x="141" y="240"/>
                  </a:cubicBezTo>
                  <a:cubicBezTo>
                    <a:pt x="135" y="207"/>
                    <a:pt x="122" y="157"/>
                    <a:pt x="99" y="117"/>
                  </a:cubicBezTo>
                  <a:cubicBezTo>
                    <a:pt x="76" y="77"/>
                    <a:pt x="21" y="25"/>
                    <a:pt x="0" y="0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3" name="Freeform 131"/>
            <p:cNvSpPr>
              <a:spLocks/>
            </p:cNvSpPr>
            <p:nvPr/>
          </p:nvSpPr>
          <p:spPr bwMode="auto">
            <a:xfrm>
              <a:off x="2999" y="-144"/>
              <a:ext cx="131" cy="252"/>
            </a:xfrm>
            <a:custGeom>
              <a:avLst/>
              <a:gdLst>
                <a:gd name="T0" fmla="*/ 13 w 131"/>
                <a:gd name="T1" fmla="*/ 252 h 252"/>
                <a:gd name="T2" fmla="*/ 1 w 131"/>
                <a:gd name="T3" fmla="*/ 159 h 252"/>
                <a:gd name="T4" fmla="*/ 7 w 131"/>
                <a:gd name="T5" fmla="*/ 72 h 252"/>
                <a:gd name="T6" fmla="*/ 19 w 131"/>
                <a:gd name="T7" fmla="*/ 21 h 252"/>
                <a:gd name="T8" fmla="*/ 40 w 131"/>
                <a:gd name="T9" fmla="*/ 51 h 252"/>
                <a:gd name="T10" fmla="*/ 73 w 131"/>
                <a:gd name="T11" fmla="*/ 3 h 252"/>
                <a:gd name="T12" fmla="*/ 124 w 131"/>
                <a:gd name="T13" fmla="*/ 30 h 252"/>
                <a:gd name="T14" fmla="*/ 112 w 131"/>
                <a:gd name="T15" fmla="*/ 93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252"/>
                <a:gd name="T26" fmla="*/ 131 w 131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252">
                  <a:moveTo>
                    <a:pt x="13" y="252"/>
                  </a:moveTo>
                  <a:cubicBezTo>
                    <a:pt x="11" y="236"/>
                    <a:pt x="2" y="189"/>
                    <a:pt x="1" y="159"/>
                  </a:cubicBezTo>
                  <a:cubicBezTo>
                    <a:pt x="0" y="129"/>
                    <a:pt x="4" y="95"/>
                    <a:pt x="7" y="72"/>
                  </a:cubicBezTo>
                  <a:cubicBezTo>
                    <a:pt x="10" y="49"/>
                    <a:pt x="14" y="24"/>
                    <a:pt x="19" y="21"/>
                  </a:cubicBezTo>
                  <a:cubicBezTo>
                    <a:pt x="24" y="18"/>
                    <a:pt x="31" y="54"/>
                    <a:pt x="40" y="51"/>
                  </a:cubicBezTo>
                  <a:cubicBezTo>
                    <a:pt x="49" y="48"/>
                    <a:pt x="59" y="6"/>
                    <a:pt x="73" y="3"/>
                  </a:cubicBezTo>
                  <a:cubicBezTo>
                    <a:pt x="87" y="0"/>
                    <a:pt x="117" y="15"/>
                    <a:pt x="124" y="30"/>
                  </a:cubicBezTo>
                  <a:cubicBezTo>
                    <a:pt x="131" y="45"/>
                    <a:pt x="114" y="80"/>
                    <a:pt x="112" y="93"/>
                  </a:cubicBezTo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4" name="Freeform 132"/>
            <p:cNvSpPr>
              <a:spLocks/>
            </p:cNvSpPr>
            <p:nvPr/>
          </p:nvSpPr>
          <p:spPr bwMode="auto">
            <a:xfrm>
              <a:off x="3087" y="6"/>
              <a:ext cx="27" cy="93"/>
            </a:xfrm>
            <a:custGeom>
              <a:avLst/>
              <a:gdLst>
                <a:gd name="T0" fmla="*/ 0 w 27"/>
                <a:gd name="T1" fmla="*/ 0 h 93"/>
                <a:gd name="T2" fmla="*/ 15 w 27"/>
                <a:gd name="T3" fmla="*/ 51 h 93"/>
                <a:gd name="T4" fmla="*/ 27 w 27"/>
                <a:gd name="T5" fmla="*/ 93 h 93"/>
                <a:gd name="T6" fmla="*/ 0 60000 65536"/>
                <a:gd name="T7" fmla="*/ 0 60000 65536"/>
                <a:gd name="T8" fmla="*/ 0 60000 65536"/>
                <a:gd name="T9" fmla="*/ 0 w 27"/>
                <a:gd name="T10" fmla="*/ 0 h 93"/>
                <a:gd name="T11" fmla="*/ 27 w 27"/>
                <a:gd name="T12" fmla="*/ 93 h 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93">
                  <a:moveTo>
                    <a:pt x="0" y="0"/>
                  </a:moveTo>
                  <a:cubicBezTo>
                    <a:pt x="2" y="8"/>
                    <a:pt x="11" y="36"/>
                    <a:pt x="15" y="51"/>
                  </a:cubicBezTo>
                  <a:cubicBezTo>
                    <a:pt x="19" y="66"/>
                    <a:pt x="25" y="84"/>
                    <a:pt x="27" y="93"/>
                  </a:cubicBezTo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5" name="Freeform 133"/>
            <p:cNvSpPr>
              <a:spLocks/>
            </p:cNvSpPr>
            <p:nvPr/>
          </p:nvSpPr>
          <p:spPr bwMode="auto">
            <a:xfrm>
              <a:off x="3532" y="1056"/>
              <a:ext cx="109" cy="550"/>
            </a:xfrm>
            <a:custGeom>
              <a:avLst/>
              <a:gdLst>
                <a:gd name="T0" fmla="*/ 107 w 109"/>
                <a:gd name="T1" fmla="*/ 0 h 550"/>
                <a:gd name="T2" fmla="*/ 95 w 109"/>
                <a:gd name="T3" fmla="*/ 165 h 550"/>
                <a:gd name="T4" fmla="*/ 86 w 109"/>
                <a:gd name="T5" fmla="*/ 348 h 550"/>
                <a:gd name="T6" fmla="*/ 98 w 109"/>
                <a:gd name="T7" fmla="*/ 525 h 550"/>
                <a:gd name="T8" fmla="*/ 23 w 109"/>
                <a:gd name="T9" fmla="*/ 495 h 550"/>
                <a:gd name="T10" fmla="*/ 2 w 109"/>
                <a:gd name="T11" fmla="*/ 411 h 550"/>
                <a:gd name="T12" fmla="*/ 11 w 109"/>
                <a:gd name="T13" fmla="*/ 288 h 550"/>
                <a:gd name="T14" fmla="*/ 47 w 109"/>
                <a:gd name="T15" fmla="*/ 231 h 550"/>
                <a:gd name="T16" fmla="*/ 65 w 109"/>
                <a:gd name="T17" fmla="*/ 150 h 550"/>
                <a:gd name="T18" fmla="*/ 83 w 109"/>
                <a:gd name="T19" fmla="*/ 66 h 550"/>
                <a:gd name="T20" fmla="*/ 107 w 109"/>
                <a:gd name="T21" fmla="*/ 0 h 5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9"/>
                <a:gd name="T34" fmla="*/ 0 h 550"/>
                <a:gd name="T35" fmla="*/ 109 w 109"/>
                <a:gd name="T36" fmla="*/ 550 h 5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9" h="550">
                  <a:moveTo>
                    <a:pt x="107" y="0"/>
                  </a:moveTo>
                  <a:cubicBezTo>
                    <a:pt x="109" y="16"/>
                    <a:pt x="98" y="107"/>
                    <a:pt x="95" y="165"/>
                  </a:cubicBezTo>
                  <a:cubicBezTo>
                    <a:pt x="92" y="223"/>
                    <a:pt x="86" y="288"/>
                    <a:pt x="86" y="348"/>
                  </a:cubicBezTo>
                  <a:cubicBezTo>
                    <a:pt x="86" y="408"/>
                    <a:pt x="108" y="500"/>
                    <a:pt x="98" y="525"/>
                  </a:cubicBezTo>
                  <a:cubicBezTo>
                    <a:pt x="88" y="550"/>
                    <a:pt x="39" y="514"/>
                    <a:pt x="23" y="495"/>
                  </a:cubicBezTo>
                  <a:cubicBezTo>
                    <a:pt x="7" y="476"/>
                    <a:pt x="4" y="445"/>
                    <a:pt x="2" y="411"/>
                  </a:cubicBezTo>
                  <a:cubicBezTo>
                    <a:pt x="0" y="377"/>
                    <a:pt x="4" y="318"/>
                    <a:pt x="11" y="288"/>
                  </a:cubicBezTo>
                  <a:cubicBezTo>
                    <a:pt x="18" y="258"/>
                    <a:pt x="38" y="254"/>
                    <a:pt x="47" y="231"/>
                  </a:cubicBezTo>
                  <a:cubicBezTo>
                    <a:pt x="56" y="208"/>
                    <a:pt x="59" y="177"/>
                    <a:pt x="65" y="150"/>
                  </a:cubicBezTo>
                  <a:cubicBezTo>
                    <a:pt x="71" y="123"/>
                    <a:pt x="76" y="91"/>
                    <a:pt x="83" y="66"/>
                  </a:cubicBezTo>
                  <a:cubicBezTo>
                    <a:pt x="90" y="41"/>
                    <a:pt x="102" y="14"/>
                    <a:pt x="107" y="0"/>
                  </a:cubicBezTo>
                  <a:close/>
                </a:path>
              </a:pathLst>
            </a:custGeom>
            <a:noFill/>
            <a:ln w="1270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6" name="Freeform 134"/>
            <p:cNvSpPr>
              <a:spLocks/>
            </p:cNvSpPr>
            <p:nvPr/>
          </p:nvSpPr>
          <p:spPr bwMode="auto">
            <a:xfrm>
              <a:off x="3633" y="1281"/>
              <a:ext cx="234" cy="465"/>
            </a:xfrm>
            <a:custGeom>
              <a:avLst/>
              <a:gdLst>
                <a:gd name="T0" fmla="*/ 0 w 234"/>
                <a:gd name="T1" fmla="*/ 0 h 465"/>
                <a:gd name="T2" fmla="*/ 24 w 234"/>
                <a:gd name="T3" fmla="*/ 81 h 465"/>
                <a:gd name="T4" fmla="*/ 27 w 234"/>
                <a:gd name="T5" fmla="*/ 192 h 465"/>
                <a:gd name="T6" fmla="*/ 60 w 234"/>
                <a:gd name="T7" fmla="*/ 282 h 465"/>
                <a:gd name="T8" fmla="*/ 138 w 234"/>
                <a:gd name="T9" fmla="*/ 402 h 465"/>
                <a:gd name="T10" fmla="*/ 234 w 234"/>
                <a:gd name="T11" fmla="*/ 465 h 4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4"/>
                <a:gd name="T19" fmla="*/ 0 h 465"/>
                <a:gd name="T20" fmla="*/ 234 w 234"/>
                <a:gd name="T21" fmla="*/ 465 h 4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4" h="465">
                  <a:moveTo>
                    <a:pt x="0" y="0"/>
                  </a:moveTo>
                  <a:cubicBezTo>
                    <a:pt x="4" y="13"/>
                    <a:pt x="19" y="49"/>
                    <a:pt x="24" y="81"/>
                  </a:cubicBezTo>
                  <a:cubicBezTo>
                    <a:pt x="29" y="113"/>
                    <a:pt x="21" y="159"/>
                    <a:pt x="27" y="192"/>
                  </a:cubicBezTo>
                  <a:cubicBezTo>
                    <a:pt x="33" y="225"/>
                    <a:pt x="41" y="247"/>
                    <a:pt x="60" y="282"/>
                  </a:cubicBezTo>
                  <a:cubicBezTo>
                    <a:pt x="79" y="317"/>
                    <a:pt x="109" y="372"/>
                    <a:pt x="138" y="402"/>
                  </a:cubicBezTo>
                  <a:cubicBezTo>
                    <a:pt x="167" y="432"/>
                    <a:pt x="218" y="455"/>
                    <a:pt x="234" y="465"/>
                  </a:cubicBezTo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7" name="Freeform 135"/>
            <p:cNvSpPr>
              <a:spLocks/>
            </p:cNvSpPr>
            <p:nvPr/>
          </p:nvSpPr>
          <p:spPr bwMode="auto">
            <a:xfrm>
              <a:off x="4620" y="2226"/>
              <a:ext cx="1140" cy="1192"/>
            </a:xfrm>
            <a:custGeom>
              <a:avLst/>
              <a:gdLst>
                <a:gd name="T0" fmla="*/ 0 w 1140"/>
                <a:gd name="T1" fmla="*/ 0 h 1192"/>
                <a:gd name="T2" fmla="*/ 171 w 1140"/>
                <a:gd name="T3" fmla="*/ 186 h 1192"/>
                <a:gd name="T4" fmla="*/ 312 w 1140"/>
                <a:gd name="T5" fmla="*/ 351 h 1192"/>
                <a:gd name="T6" fmla="*/ 417 w 1140"/>
                <a:gd name="T7" fmla="*/ 591 h 1192"/>
                <a:gd name="T8" fmla="*/ 453 w 1140"/>
                <a:gd name="T9" fmla="*/ 1098 h 1192"/>
                <a:gd name="T10" fmla="*/ 1140 w 1140"/>
                <a:gd name="T11" fmla="*/ 1158 h 1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40"/>
                <a:gd name="T19" fmla="*/ 0 h 1192"/>
                <a:gd name="T20" fmla="*/ 1140 w 1140"/>
                <a:gd name="T21" fmla="*/ 1192 h 1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40" h="1192">
                  <a:moveTo>
                    <a:pt x="0" y="0"/>
                  </a:moveTo>
                  <a:cubicBezTo>
                    <a:pt x="28" y="31"/>
                    <a:pt x="119" y="128"/>
                    <a:pt x="171" y="186"/>
                  </a:cubicBezTo>
                  <a:cubicBezTo>
                    <a:pt x="223" y="244"/>
                    <a:pt x="271" y="284"/>
                    <a:pt x="312" y="351"/>
                  </a:cubicBezTo>
                  <a:cubicBezTo>
                    <a:pt x="353" y="418"/>
                    <a:pt x="394" y="467"/>
                    <a:pt x="417" y="591"/>
                  </a:cubicBezTo>
                  <a:cubicBezTo>
                    <a:pt x="440" y="715"/>
                    <a:pt x="332" y="1004"/>
                    <a:pt x="453" y="1098"/>
                  </a:cubicBezTo>
                  <a:cubicBezTo>
                    <a:pt x="574" y="1192"/>
                    <a:pt x="997" y="1146"/>
                    <a:pt x="1140" y="1158"/>
                  </a:cubicBezTo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8" name="Freeform 136"/>
            <p:cNvSpPr>
              <a:spLocks/>
            </p:cNvSpPr>
            <p:nvPr/>
          </p:nvSpPr>
          <p:spPr bwMode="auto">
            <a:xfrm>
              <a:off x="3217" y="393"/>
              <a:ext cx="178" cy="305"/>
            </a:xfrm>
            <a:custGeom>
              <a:avLst/>
              <a:gdLst>
                <a:gd name="T0" fmla="*/ 107 w 178"/>
                <a:gd name="T1" fmla="*/ 115 h 305"/>
                <a:gd name="T2" fmla="*/ 161 w 178"/>
                <a:gd name="T3" fmla="*/ 227 h 305"/>
                <a:gd name="T4" fmla="*/ 167 w 178"/>
                <a:gd name="T5" fmla="*/ 255 h 305"/>
                <a:gd name="T6" fmla="*/ 163 w 178"/>
                <a:gd name="T7" fmla="*/ 303 h 305"/>
                <a:gd name="T8" fmla="*/ 77 w 178"/>
                <a:gd name="T9" fmla="*/ 267 h 305"/>
                <a:gd name="T10" fmla="*/ 25 w 178"/>
                <a:gd name="T11" fmla="*/ 191 h 305"/>
                <a:gd name="T12" fmla="*/ 1 w 178"/>
                <a:gd name="T13" fmla="*/ 107 h 305"/>
                <a:gd name="T14" fmla="*/ 33 w 178"/>
                <a:gd name="T15" fmla="*/ 9 h 305"/>
                <a:gd name="T16" fmla="*/ 83 w 178"/>
                <a:gd name="T17" fmla="*/ 51 h 305"/>
                <a:gd name="T18" fmla="*/ 107 w 178"/>
                <a:gd name="T19" fmla="*/ 115 h 3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8"/>
                <a:gd name="T31" fmla="*/ 0 h 305"/>
                <a:gd name="T32" fmla="*/ 178 w 178"/>
                <a:gd name="T33" fmla="*/ 305 h 30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8" h="305">
                  <a:moveTo>
                    <a:pt x="107" y="115"/>
                  </a:moveTo>
                  <a:cubicBezTo>
                    <a:pt x="122" y="143"/>
                    <a:pt x="151" y="204"/>
                    <a:pt x="161" y="227"/>
                  </a:cubicBezTo>
                  <a:cubicBezTo>
                    <a:pt x="171" y="250"/>
                    <a:pt x="167" y="242"/>
                    <a:pt x="167" y="255"/>
                  </a:cubicBezTo>
                  <a:cubicBezTo>
                    <a:pt x="167" y="268"/>
                    <a:pt x="178" y="301"/>
                    <a:pt x="163" y="303"/>
                  </a:cubicBezTo>
                  <a:cubicBezTo>
                    <a:pt x="148" y="305"/>
                    <a:pt x="100" y="286"/>
                    <a:pt x="77" y="267"/>
                  </a:cubicBezTo>
                  <a:cubicBezTo>
                    <a:pt x="54" y="248"/>
                    <a:pt x="38" y="218"/>
                    <a:pt x="25" y="191"/>
                  </a:cubicBezTo>
                  <a:cubicBezTo>
                    <a:pt x="12" y="164"/>
                    <a:pt x="0" y="137"/>
                    <a:pt x="1" y="107"/>
                  </a:cubicBezTo>
                  <a:cubicBezTo>
                    <a:pt x="2" y="77"/>
                    <a:pt x="19" y="18"/>
                    <a:pt x="33" y="9"/>
                  </a:cubicBezTo>
                  <a:cubicBezTo>
                    <a:pt x="47" y="0"/>
                    <a:pt x="71" y="33"/>
                    <a:pt x="83" y="51"/>
                  </a:cubicBezTo>
                  <a:cubicBezTo>
                    <a:pt x="95" y="69"/>
                    <a:pt x="102" y="102"/>
                    <a:pt x="107" y="115"/>
                  </a:cubicBezTo>
                  <a:close/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39" name="Freeform 137"/>
            <p:cNvSpPr>
              <a:spLocks/>
            </p:cNvSpPr>
            <p:nvPr/>
          </p:nvSpPr>
          <p:spPr bwMode="auto">
            <a:xfrm>
              <a:off x="3249" y="465"/>
              <a:ext cx="90" cy="179"/>
            </a:xfrm>
            <a:custGeom>
              <a:avLst/>
              <a:gdLst>
                <a:gd name="T0" fmla="*/ 46 w 90"/>
                <a:gd name="T1" fmla="*/ 58 h 179"/>
                <a:gd name="T2" fmla="*/ 73 w 90"/>
                <a:gd name="T3" fmla="*/ 127 h 179"/>
                <a:gd name="T4" fmla="*/ 84 w 90"/>
                <a:gd name="T5" fmla="*/ 147 h 179"/>
                <a:gd name="T6" fmla="*/ 82 w 90"/>
                <a:gd name="T7" fmla="*/ 178 h 179"/>
                <a:gd name="T8" fmla="*/ 35 w 90"/>
                <a:gd name="T9" fmla="*/ 151 h 179"/>
                <a:gd name="T10" fmla="*/ 11 w 90"/>
                <a:gd name="T11" fmla="*/ 89 h 179"/>
                <a:gd name="T12" fmla="*/ 1 w 90"/>
                <a:gd name="T13" fmla="*/ 37 h 179"/>
                <a:gd name="T14" fmla="*/ 17 w 90"/>
                <a:gd name="T15" fmla="*/ 3 h 179"/>
                <a:gd name="T16" fmla="*/ 31 w 90"/>
                <a:gd name="T17" fmla="*/ 17 h 179"/>
                <a:gd name="T18" fmla="*/ 46 w 90"/>
                <a:gd name="T19" fmla="*/ 58 h 1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179"/>
                <a:gd name="T32" fmla="*/ 90 w 90"/>
                <a:gd name="T33" fmla="*/ 179 h 1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179">
                  <a:moveTo>
                    <a:pt x="46" y="58"/>
                  </a:moveTo>
                  <a:cubicBezTo>
                    <a:pt x="53" y="76"/>
                    <a:pt x="67" y="112"/>
                    <a:pt x="73" y="127"/>
                  </a:cubicBezTo>
                  <a:cubicBezTo>
                    <a:pt x="79" y="142"/>
                    <a:pt x="83" y="139"/>
                    <a:pt x="84" y="147"/>
                  </a:cubicBezTo>
                  <a:cubicBezTo>
                    <a:pt x="85" y="155"/>
                    <a:pt x="90" y="177"/>
                    <a:pt x="82" y="178"/>
                  </a:cubicBezTo>
                  <a:cubicBezTo>
                    <a:pt x="74" y="179"/>
                    <a:pt x="47" y="166"/>
                    <a:pt x="35" y="151"/>
                  </a:cubicBezTo>
                  <a:cubicBezTo>
                    <a:pt x="23" y="136"/>
                    <a:pt x="17" y="108"/>
                    <a:pt x="11" y="89"/>
                  </a:cubicBezTo>
                  <a:cubicBezTo>
                    <a:pt x="5" y="70"/>
                    <a:pt x="0" y="51"/>
                    <a:pt x="1" y="37"/>
                  </a:cubicBezTo>
                  <a:cubicBezTo>
                    <a:pt x="2" y="23"/>
                    <a:pt x="12" y="6"/>
                    <a:pt x="17" y="3"/>
                  </a:cubicBezTo>
                  <a:cubicBezTo>
                    <a:pt x="22" y="0"/>
                    <a:pt x="26" y="8"/>
                    <a:pt x="31" y="17"/>
                  </a:cubicBezTo>
                  <a:cubicBezTo>
                    <a:pt x="36" y="26"/>
                    <a:pt x="43" y="50"/>
                    <a:pt x="46" y="58"/>
                  </a:cubicBezTo>
                  <a:close/>
                </a:path>
              </a:pathLst>
            </a:custGeom>
            <a:noFill/>
            <a:ln w="12700" cap="rnd">
              <a:solidFill>
                <a:srgbClr val="FF99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38"/>
            <p:cNvGrpSpPr>
              <a:grpSpLocks/>
            </p:cNvGrpSpPr>
            <p:nvPr/>
          </p:nvGrpSpPr>
          <p:grpSpPr bwMode="auto">
            <a:xfrm>
              <a:off x="4547" y="3306"/>
              <a:ext cx="29" cy="52"/>
              <a:chOff x="2496" y="4345"/>
              <a:chExt cx="29" cy="52"/>
            </a:xfrm>
          </p:grpSpPr>
          <p:sp>
            <p:nvSpPr>
              <p:cNvPr id="145519" name="Rectangle 139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0" name="Line 140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41"/>
            <p:cNvGrpSpPr>
              <a:grpSpLocks/>
            </p:cNvGrpSpPr>
            <p:nvPr/>
          </p:nvGrpSpPr>
          <p:grpSpPr bwMode="auto">
            <a:xfrm>
              <a:off x="4753" y="2989"/>
              <a:ext cx="29" cy="52"/>
              <a:chOff x="2496" y="4345"/>
              <a:chExt cx="29" cy="52"/>
            </a:xfrm>
          </p:grpSpPr>
          <p:sp>
            <p:nvSpPr>
              <p:cNvPr id="145517" name="Rectangle 142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8" name="Line 143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44"/>
            <p:cNvGrpSpPr>
              <a:grpSpLocks/>
            </p:cNvGrpSpPr>
            <p:nvPr/>
          </p:nvGrpSpPr>
          <p:grpSpPr bwMode="auto">
            <a:xfrm>
              <a:off x="4639" y="2897"/>
              <a:ext cx="29" cy="52"/>
              <a:chOff x="2496" y="4345"/>
              <a:chExt cx="29" cy="52"/>
            </a:xfrm>
          </p:grpSpPr>
          <p:sp>
            <p:nvSpPr>
              <p:cNvPr id="145515" name="Rectangle 145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6" name="Line 146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47"/>
            <p:cNvGrpSpPr>
              <a:grpSpLocks/>
            </p:cNvGrpSpPr>
            <p:nvPr/>
          </p:nvGrpSpPr>
          <p:grpSpPr bwMode="auto">
            <a:xfrm>
              <a:off x="4592" y="2747"/>
              <a:ext cx="29" cy="52"/>
              <a:chOff x="2496" y="4345"/>
              <a:chExt cx="29" cy="52"/>
            </a:xfrm>
          </p:grpSpPr>
          <p:sp>
            <p:nvSpPr>
              <p:cNvPr id="145513" name="Rectangle 148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4" name="Line 149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50"/>
            <p:cNvGrpSpPr>
              <a:grpSpLocks/>
            </p:cNvGrpSpPr>
            <p:nvPr/>
          </p:nvGrpSpPr>
          <p:grpSpPr bwMode="auto">
            <a:xfrm>
              <a:off x="4241" y="2566"/>
              <a:ext cx="29" cy="52"/>
              <a:chOff x="2496" y="4345"/>
              <a:chExt cx="29" cy="52"/>
            </a:xfrm>
          </p:grpSpPr>
          <p:sp>
            <p:nvSpPr>
              <p:cNvPr id="145511" name="Rectangle 151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2" name="Line 152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153"/>
            <p:cNvGrpSpPr>
              <a:grpSpLocks/>
            </p:cNvGrpSpPr>
            <p:nvPr/>
          </p:nvGrpSpPr>
          <p:grpSpPr bwMode="auto">
            <a:xfrm>
              <a:off x="4075" y="2467"/>
              <a:ext cx="29" cy="52"/>
              <a:chOff x="2496" y="4345"/>
              <a:chExt cx="29" cy="52"/>
            </a:xfrm>
          </p:grpSpPr>
          <p:sp>
            <p:nvSpPr>
              <p:cNvPr id="145509" name="Rectangle 154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0" name="Line 155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156"/>
            <p:cNvGrpSpPr>
              <a:grpSpLocks/>
            </p:cNvGrpSpPr>
            <p:nvPr/>
          </p:nvGrpSpPr>
          <p:grpSpPr bwMode="auto">
            <a:xfrm>
              <a:off x="3556" y="1753"/>
              <a:ext cx="29" cy="52"/>
              <a:chOff x="2496" y="4345"/>
              <a:chExt cx="29" cy="52"/>
            </a:xfrm>
          </p:grpSpPr>
          <p:sp>
            <p:nvSpPr>
              <p:cNvPr id="145507" name="Rectangle 157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8" name="Line 158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59"/>
            <p:cNvGrpSpPr>
              <a:grpSpLocks/>
            </p:cNvGrpSpPr>
            <p:nvPr/>
          </p:nvGrpSpPr>
          <p:grpSpPr bwMode="auto">
            <a:xfrm>
              <a:off x="3580" y="1316"/>
              <a:ext cx="29" cy="52"/>
              <a:chOff x="2496" y="4345"/>
              <a:chExt cx="29" cy="52"/>
            </a:xfrm>
          </p:grpSpPr>
          <p:sp>
            <p:nvSpPr>
              <p:cNvPr id="145505" name="Rectangle 160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6" name="Line 161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62"/>
            <p:cNvGrpSpPr>
              <a:grpSpLocks/>
            </p:cNvGrpSpPr>
            <p:nvPr/>
          </p:nvGrpSpPr>
          <p:grpSpPr bwMode="auto">
            <a:xfrm>
              <a:off x="3598" y="866"/>
              <a:ext cx="29" cy="52"/>
              <a:chOff x="2496" y="4345"/>
              <a:chExt cx="29" cy="52"/>
            </a:xfrm>
          </p:grpSpPr>
          <p:sp>
            <p:nvSpPr>
              <p:cNvPr id="145503" name="Rectangle 163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4" name="Line 164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65"/>
            <p:cNvGrpSpPr>
              <a:grpSpLocks/>
            </p:cNvGrpSpPr>
            <p:nvPr/>
          </p:nvGrpSpPr>
          <p:grpSpPr bwMode="auto">
            <a:xfrm>
              <a:off x="3260" y="562"/>
              <a:ext cx="29" cy="52"/>
              <a:chOff x="2496" y="4345"/>
              <a:chExt cx="29" cy="52"/>
            </a:xfrm>
          </p:grpSpPr>
          <p:sp>
            <p:nvSpPr>
              <p:cNvPr id="145501" name="Rectangle 166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2" name="Line 167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68"/>
            <p:cNvGrpSpPr>
              <a:grpSpLocks/>
            </p:cNvGrpSpPr>
            <p:nvPr/>
          </p:nvGrpSpPr>
          <p:grpSpPr bwMode="auto">
            <a:xfrm>
              <a:off x="3241" y="427"/>
              <a:ext cx="29" cy="52"/>
              <a:chOff x="2496" y="4345"/>
              <a:chExt cx="29" cy="52"/>
            </a:xfrm>
          </p:grpSpPr>
          <p:sp>
            <p:nvSpPr>
              <p:cNvPr id="145499" name="Rectangle 169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0" name="Line 170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71"/>
            <p:cNvGrpSpPr>
              <a:grpSpLocks/>
            </p:cNvGrpSpPr>
            <p:nvPr/>
          </p:nvGrpSpPr>
          <p:grpSpPr bwMode="auto">
            <a:xfrm>
              <a:off x="3250" y="175"/>
              <a:ext cx="29" cy="52"/>
              <a:chOff x="2496" y="4345"/>
              <a:chExt cx="29" cy="52"/>
            </a:xfrm>
          </p:grpSpPr>
          <p:sp>
            <p:nvSpPr>
              <p:cNvPr id="145497" name="Rectangle 172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8" name="Line 173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74"/>
            <p:cNvGrpSpPr>
              <a:grpSpLocks/>
            </p:cNvGrpSpPr>
            <p:nvPr/>
          </p:nvGrpSpPr>
          <p:grpSpPr bwMode="auto">
            <a:xfrm>
              <a:off x="3254" y="29"/>
              <a:ext cx="29" cy="52"/>
              <a:chOff x="2496" y="4345"/>
              <a:chExt cx="29" cy="52"/>
            </a:xfrm>
          </p:grpSpPr>
          <p:sp>
            <p:nvSpPr>
              <p:cNvPr id="145495" name="Rectangle 175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6" name="Line 176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77"/>
            <p:cNvGrpSpPr>
              <a:grpSpLocks/>
            </p:cNvGrpSpPr>
            <p:nvPr/>
          </p:nvGrpSpPr>
          <p:grpSpPr bwMode="auto">
            <a:xfrm>
              <a:off x="3169" y="-11"/>
              <a:ext cx="29" cy="52"/>
              <a:chOff x="2496" y="4345"/>
              <a:chExt cx="29" cy="52"/>
            </a:xfrm>
          </p:grpSpPr>
          <p:sp>
            <p:nvSpPr>
              <p:cNvPr id="145493" name="Rectangle 178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4" name="Line 179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180"/>
            <p:cNvGrpSpPr>
              <a:grpSpLocks/>
            </p:cNvGrpSpPr>
            <p:nvPr/>
          </p:nvGrpSpPr>
          <p:grpSpPr bwMode="auto">
            <a:xfrm>
              <a:off x="3076" y="-259"/>
              <a:ext cx="29" cy="52"/>
              <a:chOff x="2496" y="4345"/>
              <a:chExt cx="29" cy="52"/>
            </a:xfrm>
          </p:grpSpPr>
          <p:sp>
            <p:nvSpPr>
              <p:cNvPr id="145491" name="Rectangle 181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2" name="Line 182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3"/>
            <p:cNvGrpSpPr>
              <a:grpSpLocks/>
            </p:cNvGrpSpPr>
            <p:nvPr/>
          </p:nvGrpSpPr>
          <p:grpSpPr bwMode="auto">
            <a:xfrm>
              <a:off x="3107" y="-349"/>
              <a:ext cx="29" cy="52"/>
              <a:chOff x="2496" y="4345"/>
              <a:chExt cx="29" cy="52"/>
            </a:xfrm>
          </p:grpSpPr>
          <p:sp>
            <p:nvSpPr>
              <p:cNvPr id="145489" name="Rectangle 184"/>
              <p:cNvSpPr>
                <a:spLocks noChangeArrowheads="1"/>
              </p:cNvSpPr>
              <p:nvPr/>
            </p:nvSpPr>
            <p:spPr bwMode="auto">
              <a:xfrm>
                <a:off x="2496" y="4368"/>
                <a:ext cx="29" cy="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0" name="Line 185"/>
              <p:cNvSpPr>
                <a:spLocks noChangeShapeType="1"/>
              </p:cNvSpPr>
              <p:nvPr/>
            </p:nvSpPr>
            <p:spPr bwMode="auto">
              <a:xfrm>
                <a:off x="2510" y="4345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186"/>
            <p:cNvGrpSpPr>
              <a:grpSpLocks/>
            </p:cNvGrpSpPr>
            <p:nvPr/>
          </p:nvGrpSpPr>
          <p:grpSpPr bwMode="auto">
            <a:xfrm>
              <a:off x="4537" y="3709"/>
              <a:ext cx="86" cy="74"/>
              <a:chOff x="3054" y="4376"/>
              <a:chExt cx="86" cy="74"/>
            </a:xfrm>
          </p:grpSpPr>
          <p:grpSp>
            <p:nvGrpSpPr>
              <p:cNvPr id="20" name="Group 187"/>
              <p:cNvGrpSpPr>
                <a:grpSpLocks/>
              </p:cNvGrpSpPr>
              <p:nvPr/>
            </p:nvGrpSpPr>
            <p:grpSpPr bwMode="auto">
              <a:xfrm>
                <a:off x="3082" y="4376"/>
                <a:ext cx="29" cy="52"/>
                <a:chOff x="2496" y="4345"/>
                <a:chExt cx="29" cy="52"/>
              </a:xfrm>
            </p:grpSpPr>
            <p:sp>
              <p:nvSpPr>
                <p:cNvPr id="145487" name="Rectangle 188"/>
                <p:cNvSpPr>
                  <a:spLocks noChangeArrowheads="1"/>
                </p:cNvSpPr>
                <p:nvPr/>
              </p:nvSpPr>
              <p:spPr bwMode="auto">
                <a:xfrm>
                  <a:off x="2496" y="4368"/>
                  <a:ext cx="29" cy="2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8" name="Line 189"/>
                <p:cNvSpPr>
                  <a:spLocks noChangeShapeType="1"/>
                </p:cNvSpPr>
                <p:nvPr/>
              </p:nvSpPr>
              <p:spPr bwMode="auto">
                <a:xfrm>
                  <a:off x="2510" y="4345"/>
                  <a:ext cx="0" cy="2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45486" name="AutoShape 190"/>
              <p:cNvSpPr>
                <a:spLocks noChangeArrowheads="1"/>
              </p:cNvSpPr>
              <p:nvPr/>
            </p:nvSpPr>
            <p:spPr bwMode="auto">
              <a:xfrm>
                <a:off x="3054" y="4421"/>
                <a:ext cx="86" cy="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21 w 21600"/>
                  <a:gd name="T13" fmla="*/ 4469 h 21600"/>
                  <a:gd name="T14" fmla="*/ 17079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5457" name="Freeform 191"/>
            <p:cNvSpPr>
              <a:spLocks/>
            </p:cNvSpPr>
            <p:nvPr/>
          </p:nvSpPr>
          <p:spPr bwMode="auto">
            <a:xfrm>
              <a:off x="3886" y="2371"/>
              <a:ext cx="102" cy="102"/>
            </a:xfrm>
            <a:custGeom>
              <a:avLst/>
              <a:gdLst>
                <a:gd name="T0" fmla="*/ 102 w 205"/>
                <a:gd name="T1" fmla="*/ 43 h 206"/>
                <a:gd name="T2" fmla="*/ 84 w 205"/>
                <a:gd name="T3" fmla="*/ 11 h 206"/>
                <a:gd name="T4" fmla="*/ 42 w 205"/>
                <a:gd name="T5" fmla="*/ 1 h 206"/>
                <a:gd name="T6" fmla="*/ 10 w 205"/>
                <a:gd name="T7" fmla="*/ 19 h 206"/>
                <a:gd name="T8" fmla="*/ 2 w 205"/>
                <a:gd name="T9" fmla="*/ 63 h 206"/>
                <a:gd name="T10" fmla="*/ 26 w 205"/>
                <a:gd name="T11" fmla="*/ 95 h 206"/>
                <a:gd name="T12" fmla="*/ 70 w 205"/>
                <a:gd name="T13" fmla="*/ 99 h 206"/>
                <a:gd name="T14" fmla="*/ 94 w 205"/>
                <a:gd name="T15" fmla="*/ 75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5"/>
                <a:gd name="T25" fmla="*/ 0 h 206"/>
                <a:gd name="T26" fmla="*/ 205 w 205"/>
                <a:gd name="T27" fmla="*/ 206 h 2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5" h="206">
                  <a:moveTo>
                    <a:pt x="205" y="87"/>
                  </a:moveTo>
                  <a:cubicBezTo>
                    <a:pt x="199" y="76"/>
                    <a:pt x="189" y="37"/>
                    <a:pt x="169" y="23"/>
                  </a:cubicBezTo>
                  <a:cubicBezTo>
                    <a:pt x="149" y="9"/>
                    <a:pt x="110" y="0"/>
                    <a:pt x="85" y="3"/>
                  </a:cubicBezTo>
                  <a:cubicBezTo>
                    <a:pt x="60" y="6"/>
                    <a:pt x="34" y="18"/>
                    <a:pt x="21" y="39"/>
                  </a:cubicBezTo>
                  <a:cubicBezTo>
                    <a:pt x="8" y="60"/>
                    <a:pt x="0" y="102"/>
                    <a:pt x="5" y="127"/>
                  </a:cubicBezTo>
                  <a:cubicBezTo>
                    <a:pt x="10" y="152"/>
                    <a:pt x="31" y="179"/>
                    <a:pt x="53" y="191"/>
                  </a:cubicBezTo>
                  <a:cubicBezTo>
                    <a:pt x="75" y="203"/>
                    <a:pt x="118" y="206"/>
                    <a:pt x="141" y="199"/>
                  </a:cubicBezTo>
                  <a:cubicBezTo>
                    <a:pt x="164" y="192"/>
                    <a:pt x="179" y="161"/>
                    <a:pt x="189" y="151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58" name="Freeform 192"/>
            <p:cNvSpPr>
              <a:spLocks/>
            </p:cNvSpPr>
            <p:nvPr/>
          </p:nvSpPr>
          <p:spPr bwMode="auto">
            <a:xfrm>
              <a:off x="3545" y="1939"/>
              <a:ext cx="72" cy="85"/>
            </a:xfrm>
            <a:custGeom>
              <a:avLst/>
              <a:gdLst>
                <a:gd name="T0" fmla="*/ 69 w 72"/>
                <a:gd name="T1" fmla="*/ 63 h 85"/>
                <a:gd name="T2" fmla="*/ 67 w 72"/>
                <a:gd name="T3" fmla="*/ 37 h 85"/>
                <a:gd name="T4" fmla="*/ 39 w 72"/>
                <a:gd name="T5" fmla="*/ 5 h 85"/>
                <a:gd name="T6" fmla="*/ 5 w 72"/>
                <a:gd name="T7" fmla="*/ 9 h 85"/>
                <a:gd name="T8" fmla="*/ 7 w 72"/>
                <a:gd name="T9" fmla="*/ 51 h 85"/>
                <a:gd name="T10" fmla="*/ 21 w 72"/>
                <a:gd name="T11" fmla="*/ 85 h 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85"/>
                <a:gd name="T20" fmla="*/ 72 w 72"/>
                <a:gd name="T21" fmla="*/ 85 h 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85">
                  <a:moveTo>
                    <a:pt x="69" y="63"/>
                  </a:moveTo>
                  <a:cubicBezTo>
                    <a:pt x="69" y="59"/>
                    <a:pt x="72" y="47"/>
                    <a:pt x="67" y="37"/>
                  </a:cubicBezTo>
                  <a:cubicBezTo>
                    <a:pt x="62" y="27"/>
                    <a:pt x="49" y="10"/>
                    <a:pt x="39" y="5"/>
                  </a:cubicBezTo>
                  <a:cubicBezTo>
                    <a:pt x="29" y="0"/>
                    <a:pt x="10" y="1"/>
                    <a:pt x="5" y="9"/>
                  </a:cubicBezTo>
                  <a:cubicBezTo>
                    <a:pt x="0" y="17"/>
                    <a:pt x="4" y="38"/>
                    <a:pt x="7" y="51"/>
                  </a:cubicBezTo>
                  <a:cubicBezTo>
                    <a:pt x="10" y="64"/>
                    <a:pt x="18" y="78"/>
                    <a:pt x="21" y="85"/>
                  </a:cubicBezTo>
                </a:path>
              </a:pathLst>
            </a:cu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59" name="Freeform 193"/>
            <p:cNvSpPr>
              <a:spLocks/>
            </p:cNvSpPr>
            <p:nvPr/>
          </p:nvSpPr>
          <p:spPr bwMode="auto">
            <a:xfrm>
              <a:off x="3538" y="544"/>
              <a:ext cx="328" cy="366"/>
            </a:xfrm>
            <a:custGeom>
              <a:avLst/>
              <a:gdLst>
                <a:gd name="T0" fmla="*/ 0 w 328"/>
                <a:gd name="T1" fmla="*/ 102 h 366"/>
                <a:gd name="T2" fmla="*/ 130 w 328"/>
                <a:gd name="T3" fmla="*/ 0 h 366"/>
                <a:gd name="T4" fmla="*/ 328 w 328"/>
                <a:gd name="T5" fmla="*/ 262 h 366"/>
                <a:gd name="T6" fmla="*/ 172 w 328"/>
                <a:gd name="T7" fmla="*/ 366 h 366"/>
                <a:gd name="T8" fmla="*/ 162 w 328"/>
                <a:gd name="T9" fmla="*/ 284 h 366"/>
                <a:gd name="T10" fmla="*/ 134 w 328"/>
                <a:gd name="T11" fmla="*/ 232 h 366"/>
                <a:gd name="T12" fmla="*/ 64 w 328"/>
                <a:gd name="T13" fmla="*/ 180 h 366"/>
                <a:gd name="T14" fmla="*/ 0 w 328"/>
                <a:gd name="T15" fmla="*/ 102 h 3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8"/>
                <a:gd name="T25" fmla="*/ 0 h 366"/>
                <a:gd name="T26" fmla="*/ 328 w 328"/>
                <a:gd name="T27" fmla="*/ 366 h 3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8" h="366">
                  <a:moveTo>
                    <a:pt x="0" y="102"/>
                  </a:moveTo>
                  <a:lnTo>
                    <a:pt x="130" y="0"/>
                  </a:lnTo>
                  <a:lnTo>
                    <a:pt x="328" y="262"/>
                  </a:lnTo>
                  <a:lnTo>
                    <a:pt x="172" y="366"/>
                  </a:lnTo>
                  <a:lnTo>
                    <a:pt x="162" y="284"/>
                  </a:lnTo>
                  <a:lnTo>
                    <a:pt x="134" y="232"/>
                  </a:lnTo>
                  <a:lnTo>
                    <a:pt x="64" y="18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60" name="Freeform 194"/>
            <p:cNvSpPr>
              <a:spLocks/>
            </p:cNvSpPr>
            <p:nvPr/>
          </p:nvSpPr>
          <p:spPr bwMode="auto">
            <a:xfrm>
              <a:off x="3656" y="804"/>
              <a:ext cx="252" cy="736"/>
            </a:xfrm>
            <a:custGeom>
              <a:avLst/>
              <a:gdLst>
                <a:gd name="T0" fmla="*/ 50 w 252"/>
                <a:gd name="T1" fmla="*/ 108 h 736"/>
                <a:gd name="T2" fmla="*/ 210 w 252"/>
                <a:gd name="T3" fmla="*/ 0 h 736"/>
                <a:gd name="T4" fmla="*/ 252 w 252"/>
                <a:gd name="T5" fmla="*/ 522 h 736"/>
                <a:gd name="T6" fmla="*/ 206 w 252"/>
                <a:gd name="T7" fmla="*/ 560 h 736"/>
                <a:gd name="T8" fmla="*/ 174 w 252"/>
                <a:gd name="T9" fmla="*/ 612 h 736"/>
                <a:gd name="T10" fmla="*/ 162 w 252"/>
                <a:gd name="T11" fmla="*/ 666 h 736"/>
                <a:gd name="T12" fmla="*/ 164 w 252"/>
                <a:gd name="T13" fmla="*/ 710 h 736"/>
                <a:gd name="T14" fmla="*/ 146 w 252"/>
                <a:gd name="T15" fmla="*/ 736 h 736"/>
                <a:gd name="T16" fmla="*/ 118 w 252"/>
                <a:gd name="T17" fmla="*/ 706 h 736"/>
                <a:gd name="T18" fmla="*/ 54 w 252"/>
                <a:gd name="T19" fmla="*/ 564 h 736"/>
                <a:gd name="T20" fmla="*/ 8 w 252"/>
                <a:gd name="T21" fmla="*/ 404 h 736"/>
                <a:gd name="T22" fmla="*/ 0 w 252"/>
                <a:gd name="T23" fmla="*/ 324 h 736"/>
                <a:gd name="T24" fmla="*/ 26 w 252"/>
                <a:gd name="T25" fmla="*/ 304 h 736"/>
                <a:gd name="T26" fmla="*/ 38 w 252"/>
                <a:gd name="T27" fmla="*/ 240 h 736"/>
                <a:gd name="T28" fmla="*/ 50 w 252"/>
                <a:gd name="T29" fmla="*/ 156 h 736"/>
                <a:gd name="T30" fmla="*/ 50 w 252"/>
                <a:gd name="T31" fmla="*/ 108 h 7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52"/>
                <a:gd name="T49" fmla="*/ 0 h 736"/>
                <a:gd name="T50" fmla="*/ 252 w 252"/>
                <a:gd name="T51" fmla="*/ 736 h 7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52" h="736">
                  <a:moveTo>
                    <a:pt x="50" y="108"/>
                  </a:moveTo>
                  <a:lnTo>
                    <a:pt x="210" y="0"/>
                  </a:lnTo>
                  <a:lnTo>
                    <a:pt x="252" y="522"/>
                  </a:lnTo>
                  <a:lnTo>
                    <a:pt x="206" y="560"/>
                  </a:lnTo>
                  <a:lnTo>
                    <a:pt x="174" y="612"/>
                  </a:lnTo>
                  <a:lnTo>
                    <a:pt x="162" y="666"/>
                  </a:lnTo>
                  <a:lnTo>
                    <a:pt x="164" y="710"/>
                  </a:lnTo>
                  <a:lnTo>
                    <a:pt x="146" y="736"/>
                  </a:lnTo>
                  <a:lnTo>
                    <a:pt x="118" y="706"/>
                  </a:lnTo>
                  <a:lnTo>
                    <a:pt x="54" y="564"/>
                  </a:lnTo>
                  <a:lnTo>
                    <a:pt x="8" y="404"/>
                  </a:lnTo>
                  <a:lnTo>
                    <a:pt x="0" y="324"/>
                  </a:lnTo>
                  <a:lnTo>
                    <a:pt x="26" y="304"/>
                  </a:lnTo>
                  <a:lnTo>
                    <a:pt x="38" y="240"/>
                  </a:lnTo>
                  <a:lnTo>
                    <a:pt x="50" y="156"/>
                  </a:lnTo>
                  <a:lnTo>
                    <a:pt x="50" y="108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61" name="Text Box 195"/>
            <p:cNvSpPr txBox="1">
              <a:spLocks noChangeArrowheads="1"/>
            </p:cNvSpPr>
            <p:nvPr/>
          </p:nvSpPr>
          <p:spPr bwMode="auto">
            <a:xfrm>
              <a:off x="2228" y="7"/>
              <a:ext cx="811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INNERBAR</a:t>
              </a:r>
            </a:p>
          </p:txBody>
        </p:sp>
        <p:sp>
          <p:nvSpPr>
            <p:cNvPr id="145462" name="Text Box 196"/>
            <p:cNvSpPr txBox="1">
              <a:spLocks noChangeArrowheads="1"/>
            </p:cNvSpPr>
            <p:nvPr/>
          </p:nvSpPr>
          <p:spPr bwMode="auto">
            <a:xfrm>
              <a:off x="2341" y="-624"/>
              <a:ext cx="76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YANGON</a:t>
              </a:r>
            </a:p>
          </p:txBody>
        </p:sp>
        <p:sp>
          <p:nvSpPr>
            <p:cNvPr id="145463" name="Text Box 197"/>
            <p:cNvSpPr txBox="1">
              <a:spLocks noChangeArrowheads="1"/>
            </p:cNvSpPr>
            <p:nvPr/>
          </p:nvSpPr>
          <p:spPr bwMode="auto">
            <a:xfrm>
              <a:off x="1944" y="-861"/>
              <a:ext cx="70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YANGON</a:t>
              </a:r>
            </a:p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RIVER</a:t>
              </a:r>
            </a:p>
          </p:txBody>
        </p:sp>
        <p:sp>
          <p:nvSpPr>
            <p:cNvPr id="145464" name="Text Box 198"/>
            <p:cNvSpPr txBox="1">
              <a:spLocks noChangeArrowheads="1"/>
            </p:cNvSpPr>
            <p:nvPr/>
          </p:nvSpPr>
          <p:spPr bwMode="auto">
            <a:xfrm>
              <a:off x="3313" y="-554"/>
              <a:ext cx="96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BAGO  RIVER</a:t>
              </a:r>
            </a:p>
          </p:txBody>
        </p:sp>
        <p:sp>
          <p:nvSpPr>
            <p:cNvPr id="145465" name="Text Box 199"/>
            <p:cNvSpPr txBox="1">
              <a:spLocks noChangeArrowheads="1"/>
            </p:cNvSpPr>
            <p:nvPr/>
          </p:nvSpPr>
          <p:spPr bwMode="auto">
            <a:xfrm>
              <a:off x="2743" y="-828"/>
              <a:ext cx="889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Pazundaung</a:t>
              </a:r>
            </a:p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Creek</a:t>
              </a:r>
            </a:p>
          </p:txBody>
        </p:sp>
        <p:sp>
          <p:nvSpPr>
            <p:cNvPr id="145466" name="Text Box 200"/>
            <p:cNvSpPr txBox="1">
              <a:spLocks noChangeArrowheads="1"/>
            </p:cNvSpPr>
            <p:nvPr/>
          </p:nvSpPr>
          <p:spPr bwMode="auto">
            <a:xfrm>
              <a:off x="3470" y="-430"/>
              <a:ext cx="64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BRIDGE</a:t>
              </a:r>
            </a:p>
          </p:txBody>
        </p:sp>
        <p:sp>
          <p:nvSpPr>
            <p:cNvPr id="145467" name="Rectangle 201"/>
            <p:cNvSpPr>
              <a:spLocks noChangeArrowheads="1"/>
            </p:cNvSpPr>
            <p:nvPr/>
          </p:nvSpPr>
          <p:spPr bwMode="auto">
            <a:xfrm>
              <a:off x="3498" y="-249"/>
              <a:ext cx="83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THANLYAN</a:t>
              </a:r>
            </a:p>
          </p:txBody>
        </p:sp>
        <p:sp>
          <p:nvSpPr>
            <p:cNvPr id="145468" name="Rectangle 202"/>
            <p:cNvSpPr>
              <a:spLocks noChangeArrowheads="1"/>
            </p:cNvSpPr>
            <p:nvPr/>
          </p:nvSpPr>
          <p:spPr bwMode="auto">
            <a:xfrm>
              <a:off x="3498" y="-42"/>
              <a:ext cx="503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Liffey</a:t>
              </a:r>
            </a:p>
          </p:txBody>
        </p:sp>
        <p:sp>
          <p:nvSpPr>
            <p:cNvPr id="145469" name="Rectangle 203"/>
            <p:cNvSpPr>
              <a:spLocks noChangeArrowheads="1"/>
            </p:cNvSpPr>
            <p:nvPr/>
          </p:nvSpPr>
          <p:spPr bwMode="auto">
            <a:xfrm>
              <a:off x="3498" y="257"/>
              <a:ext cx="1548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SECONDARY CHANNEL</a:t>
              </a:r>
            </a:p>
          </p:txBody>
        </p:sp>
        <p:sp>
          <p:nvSpPr>
            <p:cNvPr id="145470" name="Rectangle 204"/>
            <p:cNvSpPr>
              <a:spLocks noChangeArrowheads="1"/>
            </p:cNvSpPr>
            <p:nvPr/>
          </p:nvSpPr>
          <p:spPr bwMode="auto">
            <a:xfrm>
              <a:off x="3609" y="444"/>
              <a:ext cx="79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Chokey pt.</a:t>
              </a:r>
            </a:p>
          </p:txBody>
        </p:sp>
        <p:sp>
          <p:nvSpPr>
            <p:cNvPr id="145471" name="Rectangle 205"/>
            <p:cNvSpPr>
              <a:spLocks noChangeArrowheads="1"/>
            </p:cNvSpPr>
            <p:nvPr/>
          </p:nvSpPr>
          <p:spPr bwMode="auto">
            <a:xfrm>
              <a:off x="3761" y="633"/>
              <a:ext cx="159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Arial" charset="0"/>
                  <a:cs typeface="Arial" charset="0"/>
                </a:rPr>
                <a:t>THILAWA PORT AREA</a:t>
              </a:r>
            </a:p>
          </p:txBody>
        </p:sp>
        <p:sp>
          <p:nvSpPr>
            <p:cNvPr id="145472" name="Rectangle 206"/>
            <p:cNvSpPr>
              <a:spLocks noChangeArrowheads="1"/>
            </p:cNvSpPr>
            <p:nvPr/>
          </p:nvSpPr>
          <p:spPr bwMode="auto">
            <a:xfrm>
              <a:off x="4114" y="1164"/>
              <a:ext cx="1078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3333FF"/>
                  </a:solidFill>
                  <a:latin typeface="Arial" charset="0"/>
                  <a:cs typeface="Arial" charset="0"/>
                </a:rPr>
                <a:t>Kyauktan Creek</a:t>
              </a:r>
            </a:p>
          </p:txBody>
        </p:sp>
        <p:sp>
          <p:nvSpPr>
            <p:cNvPr id="145473" name="Rectangle 207"/>
            <p:cNvSpPr>
              <a:spLocks noChangeArrowheads="1"/>
            </p:cNvSpPr>
            <p:nvPr/>
          </p:nvSpPr>
          <p:spPr bwMode="auto">
            <a:xfrm>
              <a:off x="4832" y="2213"/>
              <a:ext cx="66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THANTE</a:t>
              </a:r>
            </a:p>
          </p:txBody>
        </p:sp>
        <p:sp>
          <p:nvSpPr>
            <p:cNvPr id="145474" name="Rectangle 208"/>
            <p:cNvSpPr>
              <a:spLocks noChangeArrowheads="1"/>
            </p:cNvSpPr>
            <p:nvPr/>
          </p:nvSpPr>
          <p:spPr bwMode="auto">
            <a:xfrm>
              <a:off x="5105" y="2581"/>
              <a:ext cx="667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EASTEN</a:t>
              </a:r>
            </a:p>
            <a:p>
              <a:r>
                <a:rPr lang="en-US" sz="900" b="1">
                  <a:latin typeface="Arial" charset="0"/>
                  <a:cs typeface="Arial" charset="0"/>
                </a:rPr>
                <a:t>GROVE</a:t>
              </a:r>
            </a:p>
            <a:p>
              <a:r>
                <a:rPr lang="en-US" sz="900" b="1">
                  <a:latin typeface="Arial" charset="0"/>
                  <a:cs typeface="Arial" charset="0"/>
                </a:rPr>
                <a:t>FLATS</a:t>
              </a:r>
            </a:p>
          </p:txBody>
        </p:sp>
        <p:sp>
          <p:nvSpPr>
            <p:cNvPr id="145475" name="Rectangle 209"/>
            <p:cNvSpPr>
              <a:spLocks noChangeArrowheads="1"/>
            </p:cNvSpPr>
            <p:nvPr/>
          </p:nvSpPr>
          <p:spPr bwMode="auto">
            <a:xfrm>
              <a:off x="4728" y="2828"/>
              <a:ext cx="283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rgbClr val="3333FF"/>
                  </a:solidFill>
                  <a:latin typeface="Arial" charset="0"/>
                  <a:cs typeface="Arial" charset="0"/>
                </a:rPr>
                <a:t>-5</a:t>
              </a:r>
            </a:p>
          </p:txBody>
        </p:sp>
        <p:sp>
          <p:nvSpPr>
            <p:cNvPr id="145476" name="Rectangle 210"/>
            <p:cNvSpPr>
              <a:spLocks noChangeArrowheads="1"/>
            </p:cNvSpPr>
            <p:nvPr/>
          </p:nvSpPr>
          <p:spPr bwMode="auto">
            <a:xfrm>
              <a:off x="4519" y="3012"/>
              <a:ext cx="283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rgbClr val="3333FF"/>
                  </a:solidFill>
                  <a:latin typeface="Arial" charset="0"/>
                  <a:cs typeface="Arial" charset="0"/>
                </a:rPr>
                <a:t>-3</a:t>
              </a:r>
            </a:p>
          </p:txBody>
        </p:sp>
        <p:sp>
          <p:nvSpPr>
            <p:cNvPr id="145477" name="Rectangle 211"/>
            <p:cNvSpPr>
              <a:spLocks noChangeArrowheads="1"/>
            </p:cNvSpPr>
            <p:nvPr/>
          </p:nvSpPr>
          <p:spPr bwMode="auto">
            <a:xfrm>
              <a:off x="3867" y="2390"/>
              <a:ext cx="322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solidFill>
                    <a:srgbClr val="3333FF"/>
                  </a:solidFill>
                  <a:latin typeface="Arial" charset="0"/>
                  <a:cs typeface="Arial" charset="0"/>
                </a:rPr>
                <a:t>-10</a:t>
              </a:r>
            </a:p>
          </p:txBody>
        </p:sp>
        <p:sp>
          <p:nvSpPr>
            <p:cNvPr id="145478" name="Rectangle 212"/>
            <p:cNvSpPr>
              <a:spLocks noChangeArrowheads="1"/>
            </p:cNvSpPr>
            <p:nvPr/>
          </p:nvSpPr>
          <p:spPr bwMode="auto">
            <a:xfrm>
              <a:off x="3413" y="2769"/>
              <a:ext cx="1090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Arial" charset="0"/>
                  <a:cs typeface="Arial" charset="0"/>
                </a:rPr>
                <a:t>ELEPHANT pt.</a:t>
              </a:r>
            </a:p>
          </p:txBody>
        </p:sp>
        <p:sp>
          <p:nvSpPr>
            <p:cNvPr id="145479" name="Rectangle 213"/>
            <p:cNvSpPr>
              <a:spLocks noChangeArrowheads="1"/>
            </p:cNvSpPr>
            <p:nvPr/>
          </p:nvSpPr>
          <p:spPr bwMode="auto">
            <a:xfrm>
              <a:off x="4481" y="3847"/>
              <a:ext cx="922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latin typeface="Arial" charset="0"/>
                  <a:cs typeface="Arial" charset="0"/>
                </a:rPr>
                <a:t>OUTER  BAR</a:t>
              </a:r>
            </a:p>
          </p:txBody>
        </p:sp>
        <p:sp>
          <p:nvSpPr>
            <p:cNvPr id="145480" name="Text Box 214"/>
            <p:cNvSpPr txBox="1">
              <a:spLocks noChangeArrowheads="1"/>
            </p:cNvSpPr>
            <p:nvPr/>
          </p:nvSpPr>
          <p:spPr bwMode="auto">
            <a:xfrm>
              <a:off x="2584" y="586"/>
              <a:ext cx="752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Main</a:t>
              </a:r>
            </a:p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Channel</a:t>
              </a:r>
            </a:p>
            <a:p>
              <a:r>
                <a:rPr lang="en-US" sz="9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d Silva Pt.</a:t>
              </a:r>
            </a:p>
          </p:txBody>
        </p:sp>
        <p:sp>
          <p:nvSpPr>
            <p:cNvPr id="145481" name="AutoShape 215"/>
            <p:cNvSpPr>
              <a:spLocks noChangeArrowheads="1"/>
            </p:cNvSpPr>
            <p:nvPr/>
          </p:nvSpPr>
          <p:spPr bwMode="auto">
            <a:xfrm>
              <a:off x="2184" y="300"/>
              <a:ext cx="108" cy="30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82" name="Text Box 216"/>
            <p:cNvSpPr txBox="1">
              <a:spLocks noChangeArrowheads="1"/>
            </p:cNvSpPr>
            <p:nvPr/>
          </p:nvSpPr>
          <p:spPr bwMode="auto">
            <a:xfrm>
              <a:off x="2132" y="617"/>
              <a:ext cx="32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latin typeface="Arial" charset="0"/>
                  <a:cs typeface="Arial" charset="0"/>
                </a:rPr>
                <a:t>N</a:t>
              </a:r>
            </a:p>
          </p:txBody>
        </p:sp>
        <p:sp>
          <p:nvSpPr>
            <p:cNvPr id="145483" name="Freeform 217"/>
            <p:cNvSpPr>
              <a:spLocks/>
            </p:cNvSpPr>
            <p:nvPr/>
          </p:nvSpPr>
          <p:spPr bwMode="auto">
            <a:xfrm>
              <a:off x="3114" y="738"/>
              <a:ext cx="270" cy="114"/>
            </a:xfrm>
            <a:custGeom>
              <a:avLst/>
              <a:gdLst>
                <a:gd name="T0" fmla="*/ 0 w 270"/>
                <a:gd name="T1" fmla="*/ 114 h 114"/>
                <a:gd name="T2" fmla="*/ 66 w 270"/>
                <a:gd name="T3" fmla="*/ 30 h 114"/>
                <a:gd name="T4" fmla="*/ 162 w 270"/>
                <a:gd name="T5" fmla="*/ 66 h 114"/>
                <a:gd name="T6" fmla="*/ 270 w 270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0"/>
                <a:gd name="T13" fmla="*/ 0 h 114"/>
                <a:gd name="T14" fmla="*/ 270 w 270"/>
                <a:gd name="T15" fmla="*/ 114 h 1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0" h="114">
                  <a:moveTo>
                    <a:pt x="0" y="114"/>
                  </a:moveTo>
                  <a:cubicBezTo>
                    <a:pt x="19" y="76"/>
                    <a:pt x="39" y="38"/>
                    <a:pt x="66" y="30"/>
                  </a:cubicBezTo>
                  <a:cubicBezTo>
                    <a:pt x="93" y="22"/>
                    <a:pt x="128" y="71"/>
                    <a:pt x="162" y="66"/>
                  </a:cubicBezTo>
                  <a:cubicBezTo>
                    <a:pt x="196" y="61"/>
                    <a:pt x="233" y="30"/>
                    <a:pt x="27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84" name="Freeform 218"/>
            <p:cNvSpPr>
              <a:spLocks/>
            </p:cNvSpPr>
            <p:nvPr/>
          </p:nvSpPr>
          <p:spPr bwMode="auto">
            <a:xfrm>
              <a:off x="3318" y="286"/>
              <a:ext cx="192" cy="242"/>
            </a:xfrm>
            <a:custGeom>
              <a:avLst/>
              <a:gdLst>
                <a:gd name="T0" fmla="*/ 192 w 192"/>
                <a:gd name="T1" fmla="*/ 14 h 242"/>
                <a:gd name="T2" fmla="*/ 78 w 192"/>
                <a:gd name="T3" fmla="*/ 20 h 242"/>
                <a:gd name="T4" fmla="*/ 6 w 192"/>
                <a:gd name="T5" fmla="*/ 134 h 242"/>
                <a:gd name="T6" fmla="*/ 42 w 192"/>
                <a:gd name="T7" fmla="*/ 242 h 2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2"/>
                <a:gd name="T13" fmla="*/ 0 h 242"/>
                <a:gd name="T14" fmla="*/ 192 w 192"/>
                <a:gd name="T15" fmla="*/ 242 h 2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2" h="242">
                  <a:moveTo>
                    <a:pt x="192" y="14"/>
                  </a:moveTo>
                  <a:cubicBezTo>
                    <a:pt x="150" y="7"/>
                    <a:pt x="109" y="0"/>
                    <a:pt x="78" y="20"/>
                  </a:cubicBezTo>
                  <a:cubicBezTo>
                    <a:pt x="47" y="40"/>
                    <a:pt x="12" y="97"/>
                    <a:pt x="6" y="134"/>
                  </a:cubicBezTo>
                  <a:cubicBezTo>
                    <a:pt x="0" y="171"/>
                    <a:pt x="21" y="206"/>
                    <a:pt x="42" y="24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5152" y="76200"/>
            <a:ext cx="7851648" cy="977900"/>
          </a:xfrm>
          <a:prstGeom prst="rect">
            <a:avLst/>
          </a:prstGeom>
        </p:spPr>
        <p:txBody>
          <a:bodyPr vert="horz" lIns="90488" tIns="44450" rIns="90488" bIns="4445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+mj-cs"/>
              </a:rPr>
              <a:t>Routes to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+mj-cs"/>
              </a:rPr>
              <a:t>Thilawa</a:t>
            </a:r>
            <a:r>
              <a:rPr lang="en-US" sz="2000" dirty="0" smtClean="0">
                <a:latin typeface="Arial" charset="0"/>
                <a:ea typeface="+mj-ea"/>
                <a:cs typeface="+mj-cs"/>
              </a:rPr>
              <a:t> – </a:t>
            </a:r>
            <a:r>
              <a:rPr lang="en-US" sz="2000" dirty="0" err="1" smtClean="0">
                <a:latin typeface="Arial" charset="0"/>
                <a:ea typeface="+mj-ea"/>
                <a:cs typeface="+mj-cs"/>
              </a:rPr>
              <a:t>Thanlyin</a:t>
            </a:r>
            <a:r>
              <a:rPr lang="en-US" sz="2000" dirty="0" smtClean="0">
                <a:latin typeface="Arial" charset="0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Arial" charset="0"/>
                <a:ea typeface="+mj-ea"/>
                <a:cs typeface="+mj-cs"/>
              </a:rPr>
              <a:t>Kyauktan</a:t>
            </a:r>
            <a:r>
              <a:rPr lang="en-US" sz="2000" dirty="0" smtClean="0">
                <a:latin typeface="Arial" charset="0"/>
                <a:ea typeface="+mj-ea"/>
                <a:cs typeface="+mj-cs"/>
              </a:rPr>
              <a:t> SEZ</a:t>
            </a:r>
            <a:endParaRPr kumimoji="0" lang="en-US" sz="2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pic>
        <p:nvPicPr>
          <p:cNvPr id="5" name="Picture 4" descr="Route to MITT via two Thanlyin Brid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1689100"/>
            <a:ext cx="8520112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86288" y="2403475"/>
            <a:ext cx="10461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AFD00"/>
                </a:solidFill>
              </a:rPr>
              <a:t>24 km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556000" y="3476625"/>
            <a:ext cx="7604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AFD00"/>
                </a:solidFill>
              </a:rPr>
              <a:t>17 km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638925" y="5041900"/>
            <a:ext cx="6588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AFD00"/>
                </a:solidFill>
              </a:rPr>
              <a:t>MITT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79400" y="1803400"/>
            <a:ext cx="22352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AFD00"/>
                </a:solidFill>
              </a:rPr>
              <a:t>Dagon </a:t>
            </a:r>
            <a:r>
              <a:rPr lang="en-US" dirty="0" err="1">
                <a:solidFill>
                  <a:srgbClr val="FAFD00"/>
                </a:solidFill>
              </a:rPr>
              <a:t>Seikkan</a:t>
            </a:r>
            <a:r>
              <a:rPr lang="en-US" dirty="0">
                <a:solidFill>
                  <a:srgbClr val="FAFD00"/>
                </a:solidFill>
              </a:rPr>
              <a:t> Industrial Zone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543800" y="4019550"/>
            <a:ext cx="1285875" cy="954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AFD00"/>
                </a:solidFill>
              </a:rPr>
              <a:t>Thanlyin- Kyauktan Industrial Zone &amp; SEZ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851648" cy="485775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Yangon Port and Terminal Locations </a:t>
            </a:r>
            <a:endParaRPr lang="en-SG" sz="2500" dirty="0">
              <a:solidFill>
                <a:schemeClr val="tx1"/>
              </a:solidFill>
            </a:endParaRPr>
          </a:p>
        </p:txBody>
      </p:sp>
      <p:pic>
        <p:nvPicPr>
          <p:cNvPr id="9219" name="Picture 34" descr="Untitled-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146175"/>
            <a:ext cx="5807075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533400" y="266700"/>
            <a:ext cx="7851648" cy="1009650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Layout Plan of Myanmar International Terminals </a:t>
            </a:r>
            <a:r>
              <a:rPr lang="en-US" sz="2500" dirty="0" err="1" smtClean="0">
                <a:solidFill>
                  <a:schemeClr val="tx1"/>
                </a:solidFill>
              </a:rPr>
              <a:t>Thilawa</a:t>
            </a:r>
            <a:endParaRPr lang="en-SG" sz="2500" dirty="0">
              <a:solidFill>
                <a:schemeClr val="tx1"/>
              </a:solidFill>
            </a:endParaRPr>
          </a:p>
        </p:txBody>
      </p:sp>
      <p:sp>
        <p:nvSpPr>
          <p:cNvPr id="1027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eaLnBrk="1" hangingPunct="1"/>
            <a:endParaRPr lang="en-SG" smtClean="0"/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" y="1439863"/>
          <a:ext cx="8850313" cy="510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Bitmap Image" r:id="rId4" imgW="8850240" imgH="3976560" progId="PBrush">
                  <p:embed/>
                </p:oleObj>
              </mc:Choice>
              <mc:Fallback>
                <p:oleObj name="Bitmap Image" r:id="rId4" imgW="8850240" imgH="3976560" progId="PBrush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39863"/>
                        <a:ext cx="8850313" cy="5103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Heavy Machinery off-loaded from RO-RO Vessel - SDC11965 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9675" y="833438"/>
            <a:ext cx="3590925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6"/>
          <p:cNvSpPr>
            <a:spLocks noGrp="1"/>
          </p:cNvSpPr>
          <p:nvPr>
            <p:ph type="ctrTitle"/>
          </p:nvPr>
        </p:nvSpPr>
        <p:spPr>
          <a:xfrm>
            <a:off x="647700" y="219075"/>
            <a:ext cx="7851775" cy="47625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Facilities at Myanmar International Terminals </a:t>
            </a:r>
            <a:r>
              <a:rPr lang="en-US" sz="2400" dirty="0" err="1" smtClean="0">
                <a:solidFill>
                  <a:schemeClr val="tx1"/>
                </a:solidFill>
              </a:rPr>
              <a:t>Thilawa</a:t>
            </a:r>
            <a:endParaRPr lang="en-SG" sz="2400" dirty="0">
              <a:solidFill>
                <a:schemeClr val="tx1"/>
              </a:solidFill>
            </a:endParaRPr>
          </a:p>
        </p:txBody>
      </p:sp>
      <p:pic>
        <p:nvPicPr>
          <p:cNvPr id="12" name="Picture 11" descr="03contain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725" y="3343275"/>
            <a:ext cx="79406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7" descr="Picture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847725"/>
            <a:ext cx="37211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057650" y="3340100"/>
            <a:ext cx="4041775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Total Area (ha)	         :  75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Total Berth Length (m)      :  1,000 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Depth Alongside (m)         :  10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Container Cranes    	         :  2       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RTG Yard Cranes                 : 3</a:t>
            </a:r>
          </a:p>
          <a:p>
            <a:pPr algn="l" eaLnBrk="0" hangingPunct="0">
              <a:defRPr/>
            </a:pPr>
            <a:r>
              <a:rPr lang="en-US" altLang="zh-TW" sz="1700" dirty="0" err="1">
                <a:solidFill>
                  <a:schemeClr val="accent1"/>
                </a:solidFill>
                <a:latin typeface="+mj-lt"/>
              </a:rPr>
              <a:t>Reachstackers</a:t>
            </a: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                     :  2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Empty Handler / FLTs        :  3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Reefer Plugs                        : 108</a:t>
            </a:r>
          </a:p>
          <a:p>
            <a:pPr algn="l" eaLnBrk="0" hangingPunct="0">
              <a:defRPr/>
            </a:pP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CFS / Warehouse (</a:t>
            </a:r>
            <a:r>
              <a:rPr lang="en-US" altLang="zh-TW" sz="1700" dirty="0" err="1">
                <a:solidFill>
                  <a:schemeClr val="accent1"/>
                </a:solidFill>
                <a:latin typeface="+mj-lt"/>
              </a:rPr>
              <a:t>Sq.m</a:t>
            </a:r>
            <a:r>
              <a:rPr lang="en-US" altLang="zh-TW" sz="1700" dirty="0">
                <a:solidFill>
                  <a:schemeClr val="accent1"/>
                </a:solidFill>
                <a:latin typeface="+mj-lt"/>
              </a:rPr>
              <a:t>)   :  20,000   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981575" y="831850"/>
            <a:ext cx="157162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AFD00"/>
                </a:solidFill>
              </a:rPr>
              <a:t>Ro – Ro Vessel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6124575" y="6327775"/>
            <a:ext cx="235267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AFD00"/>
                </a:solidFill>
              </a:rPr>
              <a:t>Full Container Yard - FCY</a:t>
            </a:r>
          </a:p>
        </p:txBody>
      </p:sp>
      <p:sp>
        <p:nvSpPr>
          <p:cNvPr id="11273" name="Text Box 7"/>
          <p:cNvSpPr txBox="1">
            <a:spLocks noChangeArrowheads="1"/>
          </p:cNvSpPr>
          <p:nvPr/>
        </p:nvSpPr>
        <p:spPr bwMode="auto">
          <a:xfrm>
            <a:off x="323850" y="879475"/>
            <a:ext cx="164782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Container Vessel </a:t>
            </a: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466725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Facilities at Myanmar International Terminals </a:t>
            </a:r>
            <a:r>
              <a:rPr lang="en-US" sz="2400" dirty="0" err="1" smtClean="0">
                <a:solidFill>
                  <a:schemeClr val="tx1"/>
                </a:solidFill>
              </a:rPr>
              <a:t>Thilawa</a:t>
            </a:r>
            <a:endParaRPr lang="en-SG" sz="2400" dirty="0">
              <a:solidFill>
                <a:schemeClr val="tx1"/>
              </a:solidFill>
            </a:endParaRPr>
          </a:p>
        </p:txBody>
      </p:sp>
      <p:pic>
        <p:nvPicPr>
          <p:cNvPr id="12291" name="Picture 12" descr="Pictur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" y="3400425"/>
            <a:ext cx="8024813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1 002-2"/>
          <p:cNvPicPr>
            <a:picLocks noChangeAspect="1" noChangeArrowheads="1"/>
          </p:cNvPicPr>
          <p:nvPr/>
        </p:nvPicPr>
        <p:blipFill>
          <a:blip r:embed="rId4" cstate="print">
            <a:lum bright="-12000"/>
          </a:blip>
          <a:srcRect/>
          <a:stretch>
            <a:fillRect/>
          </a:stretch>
        </p:blipFill>
        <p:spPr bwMode="auto">
          <a:xfrm>
            <a:off x="271463" y="1019175"/>
            <a:ext cx="4078287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949325"/>
            <a:ext cx="3829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4676775" y="4098925"/>
            <a:ext cx="408622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AFD00"/>
                </a:solidFill>
              </a:rPr>
              <a:t>Thanlyin- Kyauktan Industrial Zone &amp; SEZ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00025" y="3260725"/>
            <a:ext cx="121920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AFD00"/>
                </a:solidFill>
              </a:rPr>
              <a:t>Rail Facility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4800600" y="3222625"/>
            <a:ext cx="149542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AFD00"/>
                </a:solidFill>
              </a:rPr>
              <a:t>X Ray Scanner</a:t>
            </a: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User\My Documents\My Pictures\13 jan 2009\IMG_0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98450"/>
            <a:ext cx="423545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5216525" y="304800"/>
            <a:ext cx="36917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Thanlyin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– </a:t>
            </a:r>
            <a:r>
              <a:rPr lang="en-US" sz="2400" dirty="0" err="1" smtClean="0">
                <a:solidFill>
                  <a:srgbClr val="FF0000"/>
                </a:solidFill>
              </a:rPr>
              <a:t>Kyauktan</a:t>
            </a:r>
            <a:r>
              <a:rPr lang="en-US" sz="2400" dirty="0" smtClean="0">
                <a:solidFill>
                  <a:srgbClr val="FF0000"/>
                </a:solidFill>
              </a:rPr>
              <a:t> Special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Economic Zone Location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/>
          </a:p>
          <a:p>
            <a:r>
              <a:rPr lang="en-US" sz="2400" dirty="0">
                <a:solidFill>
                  <a:srgbClr val="00B0F0"/>
                </a:solidFill>
              </a:rPr>
              <a:t>     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5676900" y="2508250"/>
            <a:ext cx="31477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MITT (Deep Sea Port </a:t>
            </a:r>
            <a:r>
              <a:rPr lang="en-US" dirty="0" err="1" smtClean="0"/>
              <a:t>Thilawar</a:t>
            </a:r>
            <a:r>
              <a:rPr lang="en-US" dirty="0" smtClean="0"/>
              <a:t> )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00400" y="3962400"/>
            <a:ext cx="2514600" cy="15742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3556" idx="1"/>
          </p:cNvCxnSpPr>
          <p:nvPr/>
        </p:nvCxnSpPr>
        <p:spPr>
          <a:xfrm rot="10800000" flipV="1">
            <a:off x="2438400" y="2692916"/>
            <a:ext cx="3238500" cy="20055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91200" y="3810000"/>
            <a:ext cx="2602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SEZ Proposed by Malaysia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3" idx="1"/>
          </p:cNvCxnSpPr>
          <p:nvPr/>
        </p:nvCxnSpPr>
        <p:spPr>
          <a:xfrm rot="10800000" flipV="1">
            <a:off x="3124200" y="3308866"/>
            <a:ext cx="2590800" cy="15420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124200"/>
            <a:ext cx="2371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SEZ  Proposed by Japan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2362200" y="1600200"/>
            <a:ext cx="3352800" cy="18028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024557" y="3244334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715000" y="2057400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SEZ Proposed by China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2743200" y="2286000"/>
            <a:ext cx="3048000" cy="17266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15000" y="1447800"/>
            <a:ext cx="2712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SEZ Proposed by Singapore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5000" y="4495800"/>
            <a:ext cx="27222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500 Companies has signed </a:t>
            </a:r>
          </a:p>
          <a:p>
            <a:r>
              <a:rPr lang="en-US" dirty="0" smtClean="0"/>
              <a:t>MOU with our company.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Strengths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Km from Myanmar International Terminal </a:t>
            </a:r>
            <a:r>
              <a:rPr lang="en-US" dirty="0" err="1" smtClean="0"/>
              <a:t>Thilawa</a:t>
            </a:r>
            <a:r>
              <a:rPr lang="en-US" dirty="0" smtClean="0"/>
              <a:t> (Deep Sea Port)</a:t>
            </a:r>
          </a:p>
          <a:p>
            <a:r>
              <a:rPr lang="en-US" dirty="0" smtClean="0"/>
              <a:t>25 Km from Yangon International Airport</a:t>
            </a:r>
          </a:p>
          <a:p>
            <a:r>
              <a:rPr lang="en-US" dirty="0" smtClean="0"/>
              <a:t>30 Km from Business Areas of Central Yangon</a:t>
            </a:r>
          </a:p>
          <a:p>
            <a:r>
              <a:rPr lang="en-US" dirty="0" smtClean="0"/>
              <a:t>24 Km from Supporting Industrial Zone (East Dagon)</a:t>
            </a:r>
          </a:p>
          <a:p>
            <a:r>
              <a:rPr lang="en-US" dirty="0" smtClean="0"/>
              <a:t>5 Km from No. 5 Highway</a:t>
            </a:r>
          </a:p>
          <a:p>
            <a:r>
              <a:rPr lang="en-US" dirty="0" smtClean="0"/>
              <a:t>Attractive Tax Exemptions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69" name="Group 25"/>
          <p:cNvGraphicFramePr>
            <a:graphicFrameLocks noGrp="1"/>
          </p:cNvGraphicFramePr>
          <p:nvPr>
            <p:ph type="tbl" idx="1"/>
          </p:nvPr>
        </p:nvGraphicFramePr>
        <p:xfrm>
          <a:off x="685800" y="601663"/>
          <a:ext cx="8229600" cy="5075365"/>
        </p:xfrm>
        <a:graphic>
          <a:graphicData uri="http://schemas.openxmlformats.org/drawingml/2006/table">
            <a:tbl>
              <a:tblPr/>
              <a:tblGrid>
                <a:gridCol w="3733800"/>
                <a:gridCol w="4495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Type of Investment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Incentive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Manufacturing Sector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First (5)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(100%) income tax exemption Second (5)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(50%) income tax exemption @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High Technology Sector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First (8)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(100%) income tax exemption @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Agriculture / Forests Products / Husbandry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From getting profit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(100%) income tax exemption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for (5) years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Next (5)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(50%) income tax exemption @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Banking &amp; Finance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From getting profit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(1) Year (100%) income tax exemption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Next (2) years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(50%) income tax exemption @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Exemption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>
                <a:latin typeface="Arial Narrow" pitchFamily="34" charset="0"/>
              </a:rPr>
              <a:t>Free trade tax on Export commodities</a:t>
            </a:r>
          </a:p>
          <a:p>
            <a:r>
              <a:rPr lang="en-US" sz="2800">
                <a:latin typeface="Arial Narrow" pitchFamily="34" charset="0"/>
              </a:rPr>
              <a:t>8% trade tax only on Electricity sales.</a:t>
            </a:r>
          </a:p>
          <a:p>
            <a:r>
              <a:rPr lang="en-US" sz="2800">
                <a:latin typeface="Arial Narrow" pitchFamily="34" charset="0"/>
              </a:rPr>
              <a:t>Custom duty free on import commodities using in zone.</a:t>
            </a:r>
          </a:p>
          <a:p>
            <a:r>
              <a:rPr lang="en-US" sz="2800">
                <a:latin typeface="Arial Narrow" pitchFamily="34" charset="0"/>
              </a:rPr>
              <a:t>After payment made specific land lease for (50) years, another (25) years can be lease.</a:t>
            </a:r>
          </a:p>
          <a:p>
            <a:r>
              <a:rPr lang="en-US" sz="2800">
                <a:latin typeface="Arial Narrow" pitchFamily="34" charset="0"/>
              </a:rPr>
              <a:t>Lease can transferable / lease to another person again / Allow to pawn.</a:t>
            </a:r>
          </a:p>
          <a:p>
            <a:r>
              <a:rPr lang="en-US" sz="2800">
                <a:latin typeface="Arial Narrow" pitchFamily="34" charset="0"/>
              </a:rPr>
              <a:t>Domestic Banking / Foreign Banking allow in zone.</a:t>
            </a:r>
          </a:p>
          <a:p>
            <a:r>
              <a:rPr lang="en-US" sz="2800">
                <a:latin typeface="Arial Narrow" pitchFamily="34" charset="0"/>
              </a:rPr>
              <a:t>Foreign Exchange Freely exchange, transfer using in zone.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Strengths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Fiber Optic Cable for internet and networking</a:t>
            </a:r>
          </a:p>
          <a:p>
            <a:r>
              <a:rPr lang="en-US" dirty="0" smtClean="0"/>
              <a:t>100 MW Electricity Supply 33KV-11KV-0.4KV</a:t>
            </a:r>
          </a:p>
          <a:p>
            <a:r>
              <a:rPr lang="en-US" dirty="0" smtClean="0"/>
              <a:t>Accessible to All kind of Mobile and Wired </a:t>
            </a:r>
            <a:r>
              <a:rPr lang="en-US" dirty="0" err="1" smtClean="0"/>
              <a:t>Telecommunation</a:t>
            </a:r>
            <a:endParaRPr lang="en-US" dirty="0" smtClean="0"/>
          </a:p>
          <a:p>
            <a:r>
              <a:rPr lang="en-US" dirty="0" smtClean="0"/>
              <a:t>Easy to get Tube Water Supply</a:t>
            </a:r>
          </a:p>
          <a:p>
            <a:r>
              <a:rPr lang="en-US" dirty="0" smtClean="0"/>
              <a:t>Easy access of Human Resources – about 1 Million working population within 5 Km</a:t>
            </a:r>
          </a:p>
          <a:p>
            <a:r>
              <a:rPr lang="en-US" dirty="0" smtClean="0"/>
              <a:t>Easy access of experienced Pensioners</a:t>
            </a:r>
          </a:p>
          <a:p>
            <a:r>
              <a:rPr lang="en-US" dirty="0" smtClean="0"/>
              <a:t>Educational Resources – East Yangon University, East Yangon Science and Technology Institute, Yangon Co-operative College, Government Technical College within 5 Km.</a:t>
            </a:r>
          </a:p>
          <a:p>
            <a:r>
              <a:rPr lang="en-US" dirty="0" smtClean="0"/>
              <a:t>Abundant Extractable Natural Resources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3200"/>
            <a:ext cx="8229600" cy="63341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GB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Myanmar’s Potential Markets </a:t>
            </a:r>
            <a:endParaRPr lang="en-US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35527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446213" y="1196975"/>
          <a:ext cx="2620962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CorelDRAW" r:id="rId4" imgW="2661840" imgH="5340240" progId="">
                  <p:embed/>
                </p:oleObj>
              </mc:Choice>
              <mc:Fallback>
                <p:oleObj name="CorelDRAW" r:id="rId4" imgW="2661840" imgH="5340240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213" y="1196975"/>
                        <a:ext cx="2620962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1793875" y="3176588"/>
            <a:ext cx="133826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/>
              <a:t>54 Million</a:t>
            </a:r>
            <a:endParaRPr lang="en-US" sz="2000"/>
          </a:p>
        </p:txBody>
      </p:sp>
      <p:sp>
        <p:nvSpPr>
          <p:cNvPr id="235531" name="AutoShape 11"/>
          <p:cNvSpPr>
            <a:spLocks noChangeArrowheads="1"/>
          </p:cNvSpPr>
          <p:nvPr/>
        </p:nvSpPr>
        <p:spPr bwMode="auto">
          <a:xfrm rot="2107358">
            <a:off x="539750" y="1412875"/>
            <a:ext cx="1647825" cy="1319213"/>
          </a:xfrm>
          <a:prstGeom prst="leftArrow">
            <a:avLst>
              <a:gd name="adj1" fmla="val 63324"/>
              <a:gd name="adj2" fmla="val 244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>
                <a:solidFill>
                  <a:srgbClr val="FF0000"/>
                </a:solidFill>
              </a:rPr>
              <a:t>India</a:t>
            </a:r>
          </a:p>
          <a:p>
            <a:pPr algn="ctr"/>
            <a:r>
              <a:rPr lang="en-GB">
                <a:solidFill>
                  <a:srgbClr val="FF0000"/>
                </a:solidFill>
              </a:rPr>
              <a:t>1,103 Mil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35533" name="AutoShape 13"/>
          <p:cNvSpPr>
            <a:spLocks noChangeArrowheads="1"/>
          </p:cNvSpPr>
          <p:nvPr/>
        </p:nvSpPr>
        <p:spPr bwMode="auto">
          <a:xfrm rot="-1782753">
            <a:off x="2747963" y="1255713"/>
            <a:ext cx="1800225" cy="1512887"/>
          </a:xfrm>
          <a:prstGeom prst="rightArrow">
            <a:avLst>
              <a:gd name="adj1" fmla="val 50000"/>
              <a:gd name="adj2" fmla="val 2974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China</a:t>
            </a:r>
          </a:p>
          <a:p>
            <a:pPr algn="ctr"/>
            <a:r>
              <a:rPr lang="en-GB" sz="2800"/>
              <a:t>1,315 Mil</a:t>
            </a:r>
            <a:endParaRPr lang="en-US" sz="2800"/>
          </a:p>
        </p:txBody>
      </p:sp>
      <p:sp>
        <p:nvSpPr>
          <p:cNvPr id="235534" name="AutoShape 14"/>
          <p:cNvSpPr>
            <a:spLocks noChangeArrowheads="1"/>
          </p:cNvSpPr>
          <p:nvPr/>
        </p:nvSpPr>
        <p:spPr bwMode="auto">
          <a:xfrm>
            <a:off x="34925" y="2973388"/>
            <a:ext cx="1647825" cy="742950"/>
          </a:xfrm>
          <a:prstGeom prst="leftArrow">
            <a:avLst>
              <a:gd name="adj1" fmla="val 63324"/>
              <a:gd name="adj2" fmla="val 434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600">
                <a:solidFill>
                  <a:srgbClr val="FF0000"/>
                </a:solidFill>
              </a:rPr>
              <a:t>Bangladesh</a:t>
            </a:r>
          </a:p>
          <a:p>
            <a:pPr algn="ctr"/>
            <a:r>
              <a:rPr lang="en-GB" sz="1600">
                <a:solidFill>
                  <a:srgbClr val="FF0000"/>
                </a:solidFill>
              </a:rPr>
              <a:t>141 Mil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235535" name="AutoShape 15"/>
          <p:cNvSpPr>
            <a:spLocks noChangeArrowheads="1"/>
          </p:cNvSpPr>
          <p:nvPr/>
        </p:nvSpPr>
        <p:spPr bwMode="auto">
          <a:xfrm>
            <a:off x="3419475" y="3213100"/>
            <a:ext cx="936625" cy="503238"/>
          </a:xfrm>
          <a:prstGeom prst="rightArrow">
            <a:avLst>
              <a:gd name="adj1" fmla="val 50000"/>
              <a:gd name="adj2" fmla="val 4653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000"/>
              <a:t>Laos 6 Mil</a:t>
            </a:r>
            <a:endParaRPr lang="en-US" sz="1000"/>
          </a:p>
        </p:txBody>
      </p:sp>
      <p:sp>
        <p:nvSpPr>
          <p:cNvPr id="235536" name="AutoShape 16"/>
          <p:cNvSpPr>
            <a:spLocks noChangeArrowheads="1"/>
          </p:cNvSpPr>
          <p:nvPr/>
        </p:nvSpPr>
        <p:spPr bwMode="auto">
          <a:xfrm rot="1020599">
            <a:off x="2843213" y="3860800"/>
            <a:ext cx="1223962" cy="1008063"/>
          </a:xfrm>
          <a:prstGeom prst="rightArrow">
            <a:avLst>
              <a:gd name="adj1" fmla="val 50000"/>
              <a:gd name="adj2" fmla="val 3035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600">
                <a:solidFill>
                  <a:srgbClr val="0000FF"/>
                </a:solidFill>
              </a:rPr>
              <a:t>Thailand </a:t>
            </a:r>
          </a:p>
          <a:p>
            <a:pPr algn="ctr"/>
            <a:r>
              <a:rPr lang="en-GB" sz="1600">
                <a:solidFill>
                  <a:srgbClr val="0000FF"/>
                </a:solidFill>
              </a:rPr>
              <a:t>64 Mil</a:t>
            </a:r>
            <a:endParaRPr lang="en-US" sz="1600">
              <a:solidFill>
                <a:srgbClr val="0000FF"/>
              </a:solidFill>
            </a:endParaRPr>
          </a:p>
        </p:txBody>
      </p:sp>
      <p:sp>
        <p:nvSpPr>
          <p:cNvPr id="235537" name="Text Box 17"/>
          <p:cNvSpPr txBox="1">
            <a:spLocks noChangeArrowheads="1"/>
          </p:cNvSpPr>
          <p:nvPr/>
        </p:nvSpPr>
        <p:spPr bwMode="auto">
          <a:xfrm>
            <a:off x="461963" y="4899025"/>
            <a:ext cx="2006600" cy="835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Total People</a:t>
            </a:r>
          </a:p>
          <a:p>
            <a:pPr algn="ctr">
              <a:defRPr/>
            </a:pPr>
            <a:r>
              <a:rPr lang="en-GB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2,683 Million</a:t>
            </a:r>
            <a:endParaRPr lang="en-US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35538" name="Object 18"/>
          <p:cNvGraphicFramePr>
            <a:graphicFrameLocks noChangeAspect="1"/>
          </p:cNvGraphicFramePr>
          <p:nvPr/>
        </p:nvGraphicFramePr>
        <p:xfrm>
          <a:off x="5911850" y="1196975"/>
          <a:ext cx="262096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CorelDRAW" r:id="rId6" imgW="2661840" imgH="5340240" progId="">
                  <p:embed/>
                </p:oleObj>
              </mc:Choice>
              <mc:Fallback>
                <p:oleObj name="CorelDRAW" r:id="rId6" imgW="2661840" imgH="5340240" progId="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850" y="1196975"/>
                        <a:ext cx="262096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39" name="Text Box 19"/>
          <p:cNvSpPr txBox="1">
            <a:spLocks noChangeArrowheads="1"/>
          </p:cNvSpPr>
          <p:nvPr/>
        </p:nvSpPr>
        <p:spPr bwMode="auto">
          <a:xfrm>
            <a:off x="6259513" y="3176588"/>
            <a:ext cx="1087437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/>
              <a:t>$58 Bln</a:t>
            </a:r>
            <a:endParaRPr lang="en-US" sz="2000"/>
          </a:p>
        </p:txBody>
      </p:sp>
      <p:sp>
        <p:nvSpPr>
          <p:cNvPr id="235540" name="AutoShape 20"/>
          <p:cNvSpPr>
            <a:spLocks noChangeArrowheads="1"/>
          </p:cNvSpPr>
          <p:nvPr/>
        </p:nvSpPr>
        <p:spPr bwMode="auto">
          <a:xfrm rot="2107358">
            <a:off x="5149850" y="1412875"/>
            <a:ext cx="1647825" cy="1319213"/>
          </a:xfrm>
          <a:prstGeom prst="leftArrow">
            <a:avLst>
              <a:gd name="adj1" fmla="val 63324"/>
              <a:gd name="adj2" fmla="val 244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>
                <a:solidFill>
                  <a:srgbClr val="FF0000"/>
                </a:solidFill>
              </a:rPr>
              <a:t>India</a:t>
            </a:r>
          </a:p>
          <a:p>
            <a:pPr algn="ctr"/>
            <a:r>
              <a:rPr lang="en-GB">
                <a:solidFill>
                  <a:srgbClr val="FF0000"/>
                </a:solidFill>
              </a:rPr>
              <a:t>$591 Bln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35541" name="AutoShape 21"/>
          <p:cNvSpPr>
            <a:spLocks noChangeArrowheads="1"/>
          </p:cNvSpPr>
          <p:nvPr/>
        </p:nvSpPr>
        <p:spPr bwMode="auto">
          <a:xfrm rot="-1782753">
            <a:off x="7237413" y="1341438"/>
            <a:ext cx="1728787" cy="1439862"/>
          </a:xfrm>
          <a:prstGeom prst="rightArrow">
            <a:avLst>
              <a:gd name="adj1" fmla="val 50000"/>
              <a:gd name="adj2" fmla="val 3001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China</a:t>
            </a:r>
          </a:p>
          <a:p>
            <a:pPr algn="ctr"/>
            <a:r>
              <a:rPr lang="en-GB"/>
              <a:t>$1,410 Bln</a:t>
            </a:r>
            <a:endParaRPr lang="en-US"/>
          </a:p>
        </p:txBody>
      </p:sp>
      <p:sp>
        <p:nvSpPr>
          <p:cNvPr id="235542" name="AutoShape 22"/>
          <p:cNvSpPr>
            <a:spLocks noChangeArrowheads="1"/>
          </p:cNvSpPr>
          <p:nvPr/>
        </p:nvSpPr>
        <p:spPr bwMode="auto">
          <a:xfrm>
            <a:off x="4500563" y="2973388"/>
            <a:ext cx="1647825" cy="742950"/>
          </a:xfrm>
          <a:prstGeom prst="leftArrow">
            <a:avLst>
              <a:gd name="adj1" fmla="val 63324"/>
              <a:gd name="adj2" fmla="val 434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600">
                <a:solidFill>
                  <a:srgbClr val="FF0000"/>
                </a:solidFill>
              </a:rPr>
              <a:t>Bangladesh</a:t>
            </a:r>
          </a:p>
          <a:p>
            <a:pPr algn="ctr"/>
            <a:r>
              <a:rPr lang="en-GB" sz="1600">
                <a:solidFill>
                  <a:srgbClr val="FF0000"/>
                </a:solidFill>
              </a:rPr>
              <a:t>$56 Bil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235543" name="AutoShape 23"/>
          <p:cNvSpPr>
            <a:spLocks noChangeArrowheads="1"/>
          </p:cNvSpPr>
          <p:nvPr/>
        </p:nvSpPr>
        <p:spPr bwMode="auto">
          <a:xfrm>
            <a:off x="7885113" y="3213100"/>
            <a:ext cx="936625" cy="503238"/>
          </a:xfrm>
          <a:prstGeom prst="rightArrow">
            <a:avLst>
              <a:gd name="adj1" fmla="val 50000"/>
              <a:gd name="adj2" fmla="val 4653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000"/>
              <a:t>Laos $2 Bil</a:t>
            </a:r>
            <a:endParaRPr lang="en-US" sz="1000"/>
          </a:p>
        </p:txBody>
      </p:sp>
      <p:sp>
        <p:nvSpPr>
          <p:cNvPr id="235544" name="AutoShape 24"/>
          <p:cNvSpPr>
            <a:spLocks noChangeArrowheads="1"/>
          </p:cNvSpPr>
          <p:nvPr/>
        </p:nvSpPr>
        <p:spPr bwMode="auto">
          <a:xfrm rot="1020599">
            <a:off x="7308850" y="3717925"/>
            <a:ext cx="1366838" cy="1079500"/>
          </a:xfrm>
          <a:prstGeom prst="rightArrow">
            <a:avLst>
              <a:gd name="adj1" fmla="val 50000"/>
              <a:gd name="adj2" fmla="val 3165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>
                <a:solidFill>
                  <a:srgbClr val="0000FF"/>
                </a:solidFill>
              </a:rPr>
              <a:t>Thailand </a:t>
            </a:r>
          </a:p>
          <a:p>
            <a:pPr algn="ctr"/>
            <a:r>
              <a:rPr lang="en-GB" sz="1800">
                <a:solidFill>
                  <a:srgbClr val="0000FF"/>
                </a:solidFill>
              </a:rPr>
              <a:t>$143 Bil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235545" name="Text Box 25"/>
          <p:cNvSpPr txBox="1">
            <a:spLocks noChangeArrowheads="1"/>
          </p:cNvSpPr>
          <p:nvPr/>
        </p:nvSpPr>
        <p:spPr bwMode="auto">
          <a:xfrm>
            <a:off x="4649788" y="4868863"/>
            <a:ext cx="2566987" cy="8350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Total GDP</a:t>
            </a:r>
          </a:p>
          <a:p>
            <a:pPr algn="ctr">
              <a:defRPr/>
            </a:pPr>
            <a:r>
              <a:rPr lang="en-GB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US$2,252 Billion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35546" name="Text Box 26"/>
          <p:cNvSpPr txBox="1">
            <a:spLocks noChangeArrowheads="1"/>
          </p:cNvSpPr>
          <p:nvPr/>
        </p:nvSpPr>
        <p:spPr bwMode="auto">
          <a:xfrm>
            <a:off x="3400425" y="5967413"/>
            <a:ext cx="4049713" cy="4953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Less Than 500 Miles Away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Weakness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SEZ law still under processing</a:t>
            </a:r>
          </a:p>
          <a:p>
            <a:r>
              <a:rPr lang="en-US" dirty="0" smtClean="0"/>
              <a:t>Unstable Electricity Supply </a:t>
            </a:r>
          </a:p>
          <a:p>
            <a:r>
              <a:rPr lang="en-US" dirty="0" smtClean="0"/>
              <a:t>Lack of Transparency between Government and )Private Sectors</a:t>
            </a:r>
          </a:p>
          <a:p>
            <a:r>
              <a:rPr lang="en-US" dirty="0" smtClean="0"/>
              <a:t>Lack of Skill </a:t>
            </a:r>
            <a:r>
              <a:rPr lang="en-US" dirty="0" err="1" smtClean="0"/>
              <a:t>Labour</a:t>
            </a:r>
            <a:endParaRPr lang="en-US" dirty="0" smtClean="0"/>
          </a:p>
          <a:p>
            <a:r>
              <a:rPr lang="en-US" dirty="0" smtClean="0"/>
              <a:t>Foreign Exchange Monetary Policy</a:t>
            </a:r>
          </a:p>
          <a:p>
            <a:r>
              <a:rPr lang="en-US" dirty="0" smtClean="0"/>
              <a:t>Restrictive Government Procedures</a:t>
            </a:r>
          </a:p>
          <a:p>
            <a:r>
              <a:rPr lang="en-US" dirty="0" smtClean="0"/>
              <a:t>Centralized Management Mechanism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Opportunities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Strategic Geographical Location</a:t>
            </a:r>
          </a:p>
          <a:p>
            <a:r>
              <a:rPr lang="en-US" dirty="0" smtClean="0"/>
              <a:t>Land bridge between Middle East and South East Asia</a:t>
            </a:r>
          </a:p>
          <a:p>
            <a:r>
              <a:rPr lang="en-US" dirty="0" smtClean="0"/>
              <a:t>Between Two Biggest Population Countries</a:t>
            </a:r>
          </a:p>
          <a:p>
            <a:endParaRPr lang="en-US" dirty="0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0225"/>
            <a:ext cx="7772400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Threats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Competition with </a:t>
            </a:r>
            <a:r>
              <a:rPr lang="en-US" dirty="0" err="1" smtClean="0"/>
              <a:t>Neighbouring</a:t>
            </a:r>
            <a:r>
              <a:rPr lang="en-US" dirty="0" smtClean="0"/>
              <a:t> countries</a:t>
            </a:r>
          </a:p>
          <a:p>
            <a:r>
              <a:rPr lang="en-US" dirty="0" smtClean="0"/>
              <a:t>US and EU Sanction</a:t>
            </a:r>
          </a:p>
          <a:p>
            <a:r>
              <a:rPr lang="en-US" dirty="0" smtClean="0"/>
              <a:t>AFTA in 2015</a:t>
            </a:r>
          </a:p>
          <a:p>
            <a:r>
              <a:rPr lang="en-US" dirty="0" smtClean="0"/>
              <a:t>Skill </a:t>
            </a:r>
            <a:r>
              <a:rPr lang="en-US" dirty="0" err="1" smtClean="0"/>
              <a:t>Labour</a:t>
            </a:r>
            <a:r>
              <a:rPr lang="en-US" dirty="0" smtClean="0"/>
              <a:t> Migration due to high attractiveness by </a:t>
            </a:r>
            <a:r>
              <a:rPr lang="en-US" dirty="0" err="1" smtClean="0"/>
              <a:t>neighbouring</a:t>
            </a:r>
            <a:r>
              <a:rPr lang="en-US" dirty="0" smtClean="0"/>
              <a:t> countries </a:t>
            </a:r>
          </a:p>
          <a:p>
            <a:r>
              <a:rPr lang="en-US" dirty="0" smtClean="0"/>
              <a:t>Goods Dumping by </a:t>
            </a:r>
            <a:r>
              <a:rPr lang="en-US" dirty="0" err="1" smtClean="0"/>
              <a:t>neighbouring</a:t>
            </a:r>
            <a:r>
              <a:rPr lang="en-US" dirty="0" smtClean="0"/>
              <a:t> countries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 DELANEY" pitchFamily="2" charset="0"/>
              </a:rPr>
              <a:t>Mission</a:t>
            </a:r>
            <a:endParaRPr lang="en-US" dirty="0">
              <a:solidFill>
                <a:srgbClr val="FF0000"/>
              </a:solidFill>
              <a:latin typeface="AR DELANE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(1) To contribute in making sound economic foundation of </a:t>
            </a:r>
            <a:r>
              <a:rPr lang="en-US" dirty="0" smtClean="0"/>
              <a:t>Myanmar </a:t>
            </a:r>
            <a:r>
              <a:rPr lang="en-US" dirty="0"/>
              <a:t>by attracting and accommodating legitimate </a:t>
            </a:r>
            <a:r>
              <a:rPr lang="en-US" dirty="0" smtClean="0"/>
              <a:t>Myanmar </a:t>
            </a:r>
            <a:r>
              <a:rPr lang="en-US" dirty="0"/>
              <a:t>and foreign investors</a:t>
            </a:r>
          </a:p>
          <a:p>
            <a:r>
              <a:rPr lang="en-US" dirty="0"/>
              <a:t>(2) To prepare investors-friendly environment by closely coordinating with the </a:t>
            </a:r>
            <a:r>
              <a:rPr lang="en-US" dirty="0" smtClean="0"/>
              <a:t>Government </a:t>
            </a:r>
            <a:r>
              <a:rPr lang="en-US" dirty="0"/>
              <a:t>of </a:t>
            </a:r>
            <a:r>
              <a:rPr lang="en-US" dirty="0" smtClean="0"/>
              <a:t>Myanmar</a:t>
            </a:r>
          </a:p>
          <a:p>
            <a:r>
              <a:rPr lang="en-US" dirty="0" smtClean="0"/>
              <a:t>(3) To create job opportunities for Myanmar young generation</a:t>
            </a:r>
          </a:p>
          <a:p>
            <a:r>
              <a:rPr lang="en-US" dirty="0" smtClean="0"/>
              <a:t>(</a:t>
            </a:r>
            <a:r>
              <a:rPr lang="en-US" dirty="0"/>
              <a:t>4) To develop and operate our special economic zone in environment-friendly ways</a:t>
            </a:r>
          </a:p>
          <a:p>
            <a:r>
              <a:rPr lang="en-US" dirty="0"/>
              <a:t>(5) To make efforts in upgrading technical skills of </a:t>
            </a:r>
            <a:r>
              <a:rPr lang="en-US" dirty="0" smtClean="0"/>
              <a:t>Myanmar </a:t>
            </a:r>
            <a:r>
              <a:rPr lang="en-US" dirty="0"/>
              <a:t>workers</a:t>
            </a:r>
          </a:p>
          <a:p>
            <a:r>
              <a:rPr lang="en-US" dirty="0"/>
              <a:t>(6) To always pay attention to neighbor communities to develop and keep harmonious </a:t>
            </a:r>
            <a:r>
              <a:rPr lang="en-US" dirty="0" smtClean="0"/>
              <a:t>relationship</a:t>
            </a:r>
          </a:p>
          <a:p>
            <a:r>
              <a:rPr lang="en-US" dirty="0"/>
              <a:t>(7) To play an integral role for maximizing the well-being and prosperity of </a:t>
            </a:r>
            <a:r>
              <a:rPr lang="en-US" dirty="0" smtClean="0"/>
              <a:t>Myanmar people</a:t>
            </a:r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astellar" pitchFamily="18" charset="0"/>
              </a:rPr>
              <a:t>Action  Plan</a:t>
            </a:r>
            <a:endParaRPr lang="en-US" b="1" dirty="0">
              <a:solidFill>
                <a:srgbClr val="FF0000"/>
              </a:solidFill>
              <a:latin typeface="Castellar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design a Master Plan and summit to Myanmar Investment Commission (MIC)</a:t>
            </a:r>
          </a:p>
          <a:p>
            <a:r>
              <a:rPr lang="en-US" dirty="0" smtClean="0"/>
              <a:t>To get approval from Myanmar Industry Development Committee (MIDC) and concerned Ministries</a:t>
            </a:r>
          </a:p>
          <a:p>
            <a:r>
              <a:rPr lang="en-US" dirty="0" smtClean="0"/>
              <a:t>To make contracts with Proposed Customers </a:t>
            </a:r>
          </a:p>
          <a:p>
            <a:r>
              <a:rPr lang="en-US" dirty="0" smtClean="0"/>
              <a:t>To set up Once Start One Stop (OSOS) services for Investors</a:t>
            </a:r>
          </a:p>
          <a:p>
            <a:r>
              <a:rPr lang="en-US" dirty="0" smtClean="0"/>
              <a:t>To enforce environmental protection plan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Risk Analysis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Factors that can obstruct the project are as follows:</a:t>
            </a:r>
          </a:p>
          <a:p>
            <a:pPr lvl="0"/>
            <a:r>
              <a:rPr lang="en-US" dirty="0" smtClean="0"/>
              <a:t>Political turmoil such as demonstration and military coup which are uncontrollable factors</a:t>
            </a:r>
          </a:p>
          <a:p>
            <a:pPr lvl="0"/>
            <a:r>
              <a:rPr lang="en-US" dirty="0" smtClean="0"/>
              <a:t>World economy impact, specifically recession</a:t>
            </a:r>
          </a:p>
          <a:p>
            <a:pPr lvl="0"/>
            <a:r>
              <a:rPr lang="en-US" dirty="0" smtClean="0"/>
              <a:t>US and EU Sanction</a:t>
            </a:r>
          </a:p>
          <a:p>
            <a:pPr lvl="0"/>
            <a:r>
              <a:rPr lang="en-US" dirty="0" smtClean="0"/>
              <a:t>Unchanged Monetary Policy</a:t>
            </a:r>
          </a:p>
          <a:p>
            <a:pPr lvl="0"/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22376" y="6858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Action Plan to set up SEZ development 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 rot="10800000" flipV="1">
            <a:off x="722376" y="3505200"/>
            <a:ext cx="7772400" cy="29718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1) To enact SEZ law in Myanmar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2) To set up public and private partnership (PPP)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3) To review and amend industrial and trade regulation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4) To study regional and international market situation and find out the appropriate incentive for the investors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5) To cooperate with Government for Electricity and Infrastructure development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6) To eliminate all barriers 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3794" name="Picture 2" descr="C:\Users\TWA\Pictures\Shwe Dagon Pagod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666" y="167095"/>
            <a:ext cx="8666667" cy="65238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286</TotalTime>
  <Words>1164</Words>
  <Application>Microsoft Office PowerPoint</Application>
  <PresentationFormat>On-screen Show (4:3)</PresentationFormat>
  <Paragraphs>286</Paragraphs>
  <Slides>32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Flow</vt:lpstr>
      <vt:lpstr>Bitmap Image</vt:lpstr>
      <vt:lpstr>CorelDRAW</vt:lpstr>
      <vt:lpstr>Developing new Special Economic Zones (SEZ’s)  in Myanmar to Attract  Overseas Investors</vt:lpstr>
      <vt:lpstr>Contents</vt:lpstr>
      <vt:lpstr>UNION OF MYANMAR</vt:lpstr>
      <vt:lpstr>PowerPoint Presentation</vt:lpstr>
      <vt:lpstr>PowerPoint Presentation</vt:lpstr>
      <vt:lpstr>Industrial Analysis in Myanmar</vt:lpstr>
      <vt:lpstr>PowerPoint Presentation</vt:lpstr>
      <vt:lpstr>S W O T 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Yangon Port and Terminal Locations </vt:lpstr>
      <vt:lpstr>Layout Plan of Myanmar International Terminals Thilawa</vt:lpstr>
      <vt:lpstr>Facilities at Myanmar International Terminals Thilawa</vt:lpstr>
      <vt:lpstr>Facilities at Myanmar International Terminals Thilawa</vt:lpstr>
      <vt:lpstr>PowerPoint Presentation</vt:lpstr>
      <vt:lpstr>Strengths</vt:lpstr>
      <vt:lpstr>PowerPoint Presentation</vt:lpstr>
      <vt:lpstr>Exemption</vt:lpstr>
      <vt:lpstr>Strengths</vt:lpstr>
      <vt:lpstr>Myanmar’s Potential Markets </vt:lpstr>
      <vt:lpstr>Weakness</vt:lpstr>
      <vt:lpstr>Opportunities</vt:lpstr>
      <vt:lpstr>PowerPoint Presentation</vt:lpstr>
      <vt:lpstr>Threats</vt:lpstr>
      <vt:lpstr>Mission</vt:lpstr>
      <vt:lpstr>Action  Plan</vt:lpstr>
      <vt:lpstr>Risk Analysis</vt:lpstr>
      <vt:lpstr>Action Plan to set up SEZ development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Plan 2010 for Developing a new SEZ  in Myanmar to Attract  Overseas Investors</dc:title>
  <dc:creator>Dennis Pan</dc:creator>
  <cp:lastModifiedBy>user</cp:lastModifiedBy>
  <cp:revision>38</cp:revision>
  <dcterms:created xsi:type="dcterms:W3CDTF">2010-12-10T02:51:46Z</dcterms:created>
  <dcterms:modified xsi:type="dcterms:W3CDTF">2014-01-27T15:57:17Z</dcterms:modified>
</cp:coreProperties>
</file>