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4" r:id="rId2"/>
    <p:sldId id="296" r:id="rId3"/>
    <p:sldId id="298" r:id="rId4"/>
    <p:sldId id="283" r:id="rId5"/>
    <p:sldId id="284" r:id="rId6"/>
    <p:sldId id="275" r:id="rId7"/>
    <p:sldId id="293" r:id="rId8"/>
    <p:sldId id="267" r:id="rId9"/>
    <p:sldId id="285" r:id="rId10"/>
    <p:sldId id="268" r:id="rId11"/>
    <p:sldId id="269" r:id="rId12"/>
    <p:sldId id="274" r:id="rId13"/>
  </p:sldIdLst>
  <p:sldSz cx="9144000" cy="6858000" type="screen4x3"/>
  <p:notesSz cx="6858000" cy="9144000"/>
  <p:defaultTextStyle>
    <a:defPPr>
      <a:defRPr lang="fr-C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690B"/>
    <a:srgbClr val="0F4107"/>
    <a:srgbClr val="006600"/>
    <a:srgbClr val="777371"/>
    <a:srgbClr val="D9A0F2"/>
    <a:srgbClr val="EABC48"/>
    <a:srgbClr val="FFCE33"/>
    <a:srgbClr val="8F3096"/>
    <a:srgbClr val="612AC4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38" autoAdjust="0"/>
    <p:restoredTop sz="94718" autoAdjust="0"/>
  </p:normalViewPr>
  <p:slideViewPr>
    <p:cSldViewPr>
      <p:cViewPr varScale="1">
        <p:scale>
          <a:sx n="70" d="100"/>
          <a:sy n="70" d="100"/>
        </p:scale>
        <p:origin x="-143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D6D692-E28A-4CAF-975E-FA93CA529A62}" type="datetimeFigureOut">
              <a:rPr lang="en-US" smtClean="0"/>
              <a:pPr/>
              <a:t>1/15/2014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8318B3-95D9-489B-9A1A-F8DD50732F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57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D1079-3C99-4C64-966C-9A3CAC2F0652}" type="datetimeFigureOut">
              <a:rPr lang="fr-FR"/>
              <a:pPr>
                <a:defRPr/>
              </a:pPr>
              <a:t>15/01/2014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327B55-8367-4099-88ED-4E69FFD61E15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69F562-23CD-43CE-8CC5-EEC4C6CECF38}" type="datetimeFigureOut">
              <a:rPr lang="fr-FR"/>
              <a:pPr>
                <a:defRPr/>
              </a:pPr>
              <a:t>15/01/2014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65AD9-B5B2-487F-9478-B0FC07E5066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1441C4-9D5E-44E0-8BD9-42403B063C84}" type="datetimeFigureOut">
              <a:rPr lang="fr-FR"/>
              <a:pPr>
                <a:defRPr/>
              </a:pPr>
              <a:t>15/01/2014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511A3-C684-4080-8136-6ED0AC52F07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B646A0-AC46-4557-9B3F-E3F7FD36D13F}" type="datetimeFigureOut">
              <a:rPr lang="fr-FR"/>
              <a:pPr>
                <a:defRPr/>
              </a:pPr>
              <a:t>15/01/2014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D46A2B-E9D3-47B1-B0BC-39523124514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BB8F4-0C42-4B90-9FD2-08F436B55CB7}" type="datetimeFigureOut">
              <a:rPr lang="fr-FR"/>
              <a:pPr>
                <a:defRPr/>
              </a:pPr>
              <a:t>15/01/2014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AB13C9-C57D-45A5-83D8-D3DDF73C322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0D237A-365E-4438-B5CC-5F3D88A92868}" type="datetimeFigureOut">
              <a:rPr lang="fr-FR"/>
              <a:pPr>
                <a:defRPr/>
              </a:pPr>
              <a:t>15/01/2014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B14565-41BF-4C62-B630-F37C91AD997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6D4DE-DB26-4F80-A167-B47B0B1BD79B}" type="datetimeFigureOut">
              <a:rPr lang="fr-FR"/>
              <a:pPr>
                <a:defRPr/>
              </a:pPr>
              <a:t>15/01/2014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DEE58A-96CD-4283-AE13-2A935438577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28EF78-D166-47A6-8D39-39217B19C11E}" type="datetimeFigureOut">
              <a:rPr lang="fr-FR"/>
              <a:pPr>
                <a:defRPr/>
              </a:pPr>
              <a:t>15/01/2014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E5AFEC-68F4-4B17-A519-1776FE6FFF9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108997-EE20-4F06-9190-90AC19F9F101}" type="datetimeFigureOut">
              <a:rPr lang="fr-FR"/>
              <a:pPr>
                <a:defRPr/>
              </a:pPr>
              <a:t>15/01/2014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0424FA-B0FA-464C-97C6-14D00DF55B85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9616CA-4D08-4159-9F38-4BFABFEEAD6C}" type="datetimeFigureOut">
              <a:rPr lang="fr-FR"/>
              <a:pPr>
                <a:defRPr/>
              </a:pPr>
              <a:t>15/01/2014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24AF3-BEED-4AC8-81D6-CACCBCB375B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75129-E5B9-494C-A2C1-3401F1AB985C}" type="datetimeFigureOut">
              <a:rPr lang="fr-FR"/>
              <a:pPr>
                <a:defRPr/>
              </a:pPr>
              <a:t>15/01/2014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6778B3-1178-47E4-8026-BCBACD5ACA65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CA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C651BAD-E7E0-4F99-9263-AF61D8040773}" type="datetimeFigureOut">
              <a:rPr lang="fr-FR"/>
              <a:pPr>
                <a:defRPr/>
              </a:pPr>
              <a:t>15/01/2014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61175EB-5A0E-4398-85AD-5B9327FE98F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haw\Desktop\TEMPLATES\Business man\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2604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pic>
      <p:pic>
        <p:nvPicPr>
          <p:cNvPr id="3" name="Picture 2" descr="FM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8006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324600" y="152400"/>
            <a:ext cx="1066800" cy="41549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8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S</a:t>
            </a:r>
          </a:p>
          <a:p>
            <a:pPr algn="ctr"/>
            <a:r>
              <a:rPr lang="en-US" sz="8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P</a:t>
            </a:r>
          </a:p>
          <a:p>
            <a:pPr algn="ctr"/>
            <a:r>
              <a:rPr lang="en-US" sz="8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A</a:t>
            </a:r>
            <a:endParaRPr lang="en-US" sz="8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00600" y="4953000"/>
            <a:ext cx="4343400" cy="175432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Serge Pun &amp; Associates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haw\Desktop\TEMPLATES\Business man\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2604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pic>
      <p:sp>
        <p:nvSpPr>
          <p:cNvPr id="7" name="Rectangle 6"/>
          <p:cNvSpPr/>
          <p:nvPr/>
        </p:nvSpPr>
        <p:spPr>
          <a:xfrm>
            <a:off x="304800" y="304800"/>
            <a:ext cx="3291790" cy="92333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/>
              </a:rPr>
              <a:t>Contents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4800" y="1447800"/>
            <a:ext cx="45720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Company’s Profile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Sectors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Mission And Seven Focus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Real Estate</a:t>
            </a:r>
          </a:p>
          <a:p>
            <a:pPr lvl="2">
              <a:buFont typeface="Wingdings" pitchFamily="2" charset="2"/>
              <a:buChar char="v"/>
            </a:pP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FMI City</a:t>
            </a:r>
          </a:p>
          <a:p>
            <a:pPr lvl="2">
              <a:buFont typeface="Wingdings" pitchFamily="2" charset="2"/>
              <a:buChar char="v"/>
            </a:pP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Pun </a:t>
            </a:r>
            <a:r>
              <a:rPr lang="en-US" sz="28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Hlaing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Goft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&amp;     Country Club</a:t>
            </a:r>
          </a:p>
          <a:p>
            <a:pPr lvl="2">
              <a:buFont typeface="Wingdings" pitchFamily="2" charset="2"/>
              <a:buChar char="v"/>
            </a:pPr>
            <a:r>
              <a:rPr lang="en-US" sz="28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Thanlyin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Star City</a:t>
            </a:r>
          </a:p>
          <a:p>
            <a:pPr>
              <a:buFont typeface="Wingdings" pitchFamily="2" charset="2"/>
              <a:buChar char="v"/>
            </a:pPr>
            <a:endParaRPr lang="en-US" sz="2800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S.W.O.T Analysis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Our Suggestions </a:t>
            </a:r>
          </a:p>
        </p:txBody>
      </p:sp>
      <p:pic>
        <p:nvPicPr>
          <p:cNvPr id="5" name="Picture 4" descr="sp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05400" y="304800"/>
            <a:ext cx="3400023" cy="2514600"/>
          </a:xfrm>
          <a:prstGeom prst="rect">
            <a:avLst/>
          </a:prstGeom>
        </p:spPr>
      </p:pic>
      <p:pic>
        <p:nvPicPr>
          <p:cNvPr id="6" name="Picture 2" descr="C:\Users\user\Desktop\fm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2743200"/>
            <a:ext cx="2895600" cy="2362200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haw\Desktop\TEMPLATES\Business man\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0"/>
            <a:ext cx="9144000" cy="682604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50800" dir="5400000" sx="2000" sy="2000" algn="ctr" rotWithShape="0">
              <a:schemeClr val="tx2">
                <a:lumMod val="20000"/>
                <a:lumOff val="80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  <p:pic>
        <p:nvPicPr>
          <p:cNvPr id="7" name="Picture 2"/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087364"/>
            <a:ext cx="8991600" cy="5515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228600" y="228600"/>
            <a:ext cx="6019799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soft" dir="tl">
              <a:rot lat="0" lon="0" rev="0"/>
            </a:lightRig>
          </a:scene3d>
          <a:sp3d>
            <a:bevelT/>
          </a:sp3d>
        </p:spPr>
        <p:txBody>
          <a:bodyPr wrap="square" lIns="91440" tIns="45720" rIns="91440" bIns="45720">
            <a:sp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Corporate Structure</a:t>
            </a:r>
            <a:endParaRPr lang="en-US" sz="36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haw\Desktop\TEMPLATES\Business man\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26044"/>
          </a:xfrm>
          <a:prstGeom prst="rect">
            <a:avLst/>
          </a:prstGeom>
          <a:noFill/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00200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 smtClean="0">
                <a:latin typeface="Adobe Garamond Pro Bold" pitchFamily="18" charset="0"/>
              </a:rPr>
              <a:t/>
            </a:r>
            <a:br>
              <a:rPr lang="en-US" dirty="0" smtClean="0">
                <a:latin typeface="Adobe Garamond Pro Bold" pitchFamily="18" charset="0"/>
              </a:rPr>
            </a:br>
            <a:r>
              <a:rPr lang="en-US" dirty="0" smtClean="0">
                <a:latin typeface="Adobe Garamond Pro Bold" pitchFamily="18" charset="0"/>
              </a:rPr>
              <a:t>SPA has focused on six spheres of business </a:t>
            </a:r>
            <a:br>
              <a:rPr lang="en-US" dirty="0" smtClean="0">
                <a:latin typeface="Adobe Garamond Pro Bold" pitchFamily="18" charset="0"/>
              </a:rPr>
            </a:br>
            <a:endParaRPr lang="en-US" dirty="0">
              <a:latin typeface="Adobe Garamond Pro Bold" pitchFamily="18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4864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dirty="0" smtClean="0">
                <a:solidFill>
                  <a:srgbClr val="003366"/>
                </a:solidFill>
                <a:latin typeface="Lucida Bright" pitchFamily="18" charset="0"/>
              </a:rPr>
              <a:t>Financial Services 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solidFill>
                  <a:srgbClr val="003366"/>
                </a:solidFill>
                <a:latin typeface="Lucida Bright" pitchFamily="18" charset="0"/>
              </a:rPr>
              <a:t>Real Estate Developments 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solidFill>
                  <a:srgbClr val="003366"/>
                </a:solidFill>
                <a:latin typeface="Lucida Bright" pitchFamily="18" charset="0"/>
              </a:rPr>
              <a:t>Manufacturing &amp; Value-Added Industries 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solidFill>
                  <a:srgbClr val="003366"/>
                </a:solidFill>
                <a:latin typeface="Lucida Bright" pitchFamily="18" charset="0"/>
              </a:rPr>
              <a:t>Leisure and Service Related Businesses 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solidFill>
                  <a:srgbClr val="003366"/>
                </a:solidFill>
                <a:latin typeface="Lucida Bright" pitchFamily="18" charset="0"/>
              </a:rPr>
              <a:t>Trading and Wholesale Distribution 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solidFill>
                  <a:srgbClr val="003366"/>
                </a:solidFill>
                <a:latin typeface="Lucida Bright" pitchFamily="18" charset="0"/>
              </a:rPr>
              <a:t>Management and Consultancy Services </a:t>
            </a:r>
            <a:r>
              <a:rPr lang="en-US" dirty="0" smtClean="0">
                <a:latin typeface="Adobe Garamond Pro Bold" pitchFamily="18" charset="0"/>
              </a:rPr>
              <a:t>  </a:t>
            </a:r>
          </a:p>
          <a:p>
            <a:pPr>
              <a:buFont typeface="Wingdings" pitchFamily="2" charset="2"/>
              <a:buChar char="§"/>
            </a:pPr>
            <a:endParaRPr lang="en-US" dirty="0">
              <a:latin typeface="Adobe Garamond Pro Bold" pitchFamily="18" charset="0"/>
            </a:endParaRP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haw\Desktop\TEMPLATES\Business man\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26044"/>
          </a:xfrm>
          <a:prstGeom prst="rect">
            <a:avLst/>
          </a:prstGeom>
          <a:noFill/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71600" y="0"/>
            <a:ext cx="7772400" cy="1417638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>
                <a:latin typeface="Adobe Garamond Pro Bold" pitchFamily="18" charset="0"/>
              </a:rPr>
              <a:t>FMI: First Myanmar Investment</a:t>
            </a:r>
            <a:endParaRPr lang="en-US" dirty="0">
              <a:latin typeface="Adobe Garamond Pro Bold" pitchFamily="18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4102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>
              <a:buFont typeface="Wingdings" pitchFamily="2" charset="2"/>
              <a:buChar char="§"/>
            </a:pPr>
            <a:endParaRPr lang="en-US" dirty="0" smtClean="0">
              <a:latin typeface="Adobe Garamond Pro Bold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solidFill>
                  <a:srgbClr val="003366"/>
                </a:solidFill>
                <a:latin typeface="Lucida Bright" pitchFamily="18" charset="0"/>
              </a:rPr>
              <a:t>One of the earliest public company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solidFill>
                  <a:srgbClr val="003366"/>
                </a:solidFill>
                <a:latin typeface="Lucida Bright" pitchFamily="18" charset="0"/>
              </a:rPr>
              <a:t>Established in 1992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solidFill>
                  <a:srgbClr val="003366"/>
                </a:solidFill>
                <a:latin typeface="Lucida Bright" pitchFamily="18" charset="0"/>
              </a:rPr>
              <a:t>Publicly owned investment holding company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solidFill>
                  <a:srgbClr val="003366"/>
                </a:solidFill>
                <a:latin typeface="Lucida Bright" pitchFamily="18" charset="0"/>
              </a:rPr>
              <a:t>Pursuing  six different spheres of businesses</a:t>
            </a:r>
          </a:p>
          <a:p>
            <a:pPr>
              <a:buNone/>
            </a:pPr>
            <a:endParaRPr lang="en-US" dirty="0" smtClean="0">
              <a:latin typeface="Adobe Garamond Pro Bold" pitchFamily="18" charset="0"/>
            </a:endParaRPr>
          </a:p>
          <a:p>
            <a:pPr>
              <a:buFont typeface="Wingdings" pitchFamily="2" charset="2"/>
              <a:buChar char="§"/>
            </a:pPr>
            <a:endParaRPr lang="en-US" dirty="0">
              <a:latin typeface="Adobe Garamond Pro Bold" pitchFamily="18" charset="0"/>
            </a:endParaRPr>
          </a:p>
        </p:txBody>
      </p:sp>
      <p:pic>
        <p:nvPicPr>
          <p:cNvPr id="5" name="Picture 2" descr="C:\Users\user\Desktop\fm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669" y="0"/>
            <a:ext cx="1342231" cy="1371600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haw\Desktop\TEMPLATES\Business man\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26044"/>
          </a:xfrm>
          <a:prstGeom prst="rect">
            <a:avLst/>
          </a:prstGeom>
          <a:noFill/>
        </p:spPr>
      </p:pic>
      <p:pic>
        <p:nvPicPr>
          <p:cNvPr id="3" name="Picture 6" descr="C:\Users\chaw\Desktop\automobil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1371600"/>
            <a:ext cx="1295400" cy="5410200"/>
          </a:xfrm>
          <a:prstGeom prst="rect">
            <a:avLst/>
          </a:prstGeom>
          <a:noFill/>
        </p:spPr>
      </p:pic>
      <p:pic>
        <p:nvPicPr>
          <p:cNvPr id="4" name="Picture 7" descr="C:\Users\chaw\Desktop\fina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1447800"/>
            <a:ext cx="1143000" cy="2270125"/>
          </a:xfrm>
          <a:prstGeom prst="rect">
            <a:avLst/>
          </a:prstGeom>
          <a:noFill/>
        </p:spPr>
      </p:pic>
      <p:pic>
        <p:nvPicPr>
          <p:cNvPr id="5" name="Picture 8" descr="C:\Users\chaw\Desktop\real estat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0" y="1447800"/>
            <a:ext cx="1295400" cy="4572000"/>
          </a:xfrm>
          <a:prstGeom prst="rect">
            <a:avLst/>
          </a:prstGeom>
          <a:noFill/>
        </p:spPr>
      </p:pic>
      <p:pic>
        <p:nvPicPr>
          <p:cNvPr id="6" name="Picture 9" descr="C:\Users\chaw\Desktop\ff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8200" y="1447800"/>
            <a:ext cx="1295400" cy="4171950"/>
          </a:xfrm>
          <a:prstGeom prst="rect">
            <a:avLst/>
          </a:prstGeom>
          <a:noFill/>
        </p:spPr>
      </p:pic>
      <p:pic>
        <p:nvPicPr>
          <p:cNvPr id="7" name="Picture 10" descr="C:\Users\chaw\Desktop\manufact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72200" y="1600200"/>
            <a:ext cx="1295401" cy="1600200"/>
          </a:xfrm>
          <a:prstGeom prst="rect">
            <a:avLst/>
          </a:prstGeom>
          <a:noFill/>
        </p:spPr>
      </p:pic>
      <p:pic>
        <p:nvPicPr>
          <p:cNvPr id="8" name="Picture 11" descr="C:\Users\chaw\Desktop\service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543800" y="1371600"/>
            <a:ext cx="1411287" cy="3898900"/>
          </a:xfrm>
          <a:prstGeom prst="rect">
            <a:avLst/>
          </a:prstGeom>
          <a:noFill/>
        </p:spPr>
      </p:pic>
      <p:sp>
        <p:nvSpPr>
          <p:cNvPr id="9" name="Rounded Rectangle 8"/>
          <p:cNvSpPr/>
          <p:nvPr/>
        </p:nvSpPr>
        <p:spPr>
          <a:xfrm>
            <a:off x="228600" y="914400"/>
            <a:ext cx="1143000" cy="533400"/>
          </a:xfrm>
          <a:prstGeom prst="round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/>
          <a:effectLst>
            <a:glow rad="1397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Financial Services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524000" y="914400"/>
            <a:ext cx="1371600" cy="533400"/>
          </a:xfrm>
          <a:prstGeom prst="round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/>
          <a:effectLst>
            <a:glow rad="1016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Automobile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048000" y="914400"/>
            <a:ext cx="1295400" cy="533400"/>
          </a:xfrm>
          <a:prstGeom prst="round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/>
          <a:effectLst>
            <a:glow rad="1016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Real Estate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572000" y="914400"/>
            <a:ext cx="1295400" cy="533400"/>
          </a:xfrm>
          <a:prstGeom prst="round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/>
          <a:effectLst>
            <a:glow rad="1016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Agriculture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096000" y="914400"/>
            <a:ext cx="1371600" cy="533400"/>
          </a:xfrm>
          <a:prstGeom prst="round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/>
          <a:effectLst>
            <a:glow rad="1016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MFG &amp;Industries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620000" y="914400"/>
            <a:ext cx="1295400" cy="533400"/>
          </a:xfrm>
          <a:prstGeom prst="round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/>
          <a:effectLst>
            <a:glow rad="1016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Services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1676400" y="0"/>
            <a:ext cx="5562600" cy="762000"/>
          </a:xfrm>
          <a:prstGeom prst="roundRect">
            <a:avLst/>
          </a:pr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  <a:tileRect r="-100000" b="-100000"/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FIRST    INVESTMENTS    OVERVIEW</a:t>
            </a:r>
            <a:endParaRPr lang="en-US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0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1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2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5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56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14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9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0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6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6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64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1" grpId="1" animBg="1"/>
      <p:bldP spid="12" grpId="0" animBg="1"/>
      <p:bldP spid="13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haw\Desktop\TEMPLATES\Business man\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26044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1323439"/>
          </a:xfrm>
          <a:prstGeom prst="rect">
            <a:avLst/>
          </a:prstGeom>
          <a:solidFill>
            <a:srgbClr val="00660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4000" dirty="0" smtClean="0">
                <a:solidFill>
                  <a:schemeClr val="bg2"/>
                </a:solidFill>
                <a:latin typeface="Dotum" pitchFamily="34" charset="-127"/>
                <a:ea typeface="Dotum" pitchFamily="34" charset="-127"/>
              </a:rPr>
              <a:t>Three Housing Projects Done By SPA Company are</a:t>
            </a:r>
            <a:endParaRPr lang="en-US" sz="4000" dirty="0">
              <a:solidFill>
                <a:schemeClr val="bg2"/>
              </a:solidFill>
              <a:latin typeface="Dotum" pitchFamily="34" charset="-127"/>
              <a:ea typeface="Dotum" pitchFamily="34" charset="-127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295400"/>
            <a:ext cx="4572000" cy="2677656"/>
          </a:xfrm>
          <a:prstGeom prst="rect">
            <a:avLst/>
          </a:prstGeom>
          <a:solidFill>
            <a:srgbClr val="0066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2800" dirty="0" smtClean="0">
                <a:solidFill>
                  <a:schemeClr val="bg1"/>
                </a:solidFill>
              </a:rPr>
              <a:t> FMI City ( about 650 acres )</a:t>
            </a:r>
          </a:p>
          <a:p>
            <a:pPr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2800" dirty="0" smtClean="0">
                <a:solidFill>
                  <a:schemeClr val="bg1"/>
                </a:solidFill>
              </a:rPr>
              <a:t> Pun </a:t>
            </a:r>
            <a:r>
              <a:rPr lang="en-US" sz="2800" dirty="0" err="1" smtClean="0">
                <a:solidFill>
                  <a:schemeClr val="bg1"/>
                </a:solidFill>
              </a:rPr>
              <a:t>Hlaing</a:t>
            </a:r>
            <a:r>
              <a:rPr lang="en-US" sz="2800" dirty="0" smtClean="0">
                <a:solidFill>
                  <a:schemeClr val="bg1"/>
                </a:solidFill>
              </a:rPr>
              <a:t> Golf Estate                  	( about 637 acres )</a:t>
            </a:r>
          </a:p>
          <a:p>
            <a:pPr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Thanlyin</a:t>
            </a:r>
            <a:r>
              <a:rPr lang="en-US" sz="2800" dirty="0" smtClean="0">
                <a:solidFill>
                  <a:schemeClr val="bg1"/>
                </a:solidFill>
              </a:rPr>
              <a:t> Star City		 ( about 400 acres ) </a:t>
            </a:r>
            <a:endParaRPr lang="en-SG" sz="2800" dirty="0">
              <a:solidFill>
                <a:schemeClr val="bg1"/>
              </a:solidFill>
            </a:endParaRPr>
          </a:p>
        </p:txBody>
      </p:sp>
      <p:pic>
        <p:nvPicPr>
          <p:cNvPr id="6" name="Picture 5" descr="DSC0714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1371600"/>
            <a:ext cx="4572000" cy="5486400"/>
          </a:xfrm>
          <a:prstGeom prst="rect">
            <a:avLst/>
          </a:prstGeom>
        </p:spPr>
      </p:pic>
      <p:pic>
        <p:nvPicPr>
          <p:cNvPr id="7" name="Picture 6" descr="01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962400"/>
            <a:ext cx="4572000" cy="2895600"/>
          </a:xfrm>
          <a:prstGeom prst="rect">
            <a:avLst/>
          </a:prstGeom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haw\Desktop\TEMPLATES\Business man\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0"/>
            <a:ext cx="9144000" cy="6826044"/>
          </a:xfrm>
          <a:prstGeom prst="rect">
            <a:avLst/>
          </a:prstGeom>
          <a:noFill/>
        </p:spPr>
      </p:pic>
      <p:pic>
        <p:nvPicPr>
          <p:cNvPr id="2050" name="Picture 2" descr="D:\Estate\FMI\0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1371600"/>
            <a:ext cx="3429000" cy="2590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051" name="Picture 3" descr="D:\Estate\FMI\0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4191000"/>
            <a:ext cx="3429000" cy="2209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052" name="Picture 4" descr="D:\Estate\FMI\01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1295400"/>
            <a:ext cx="4343400" cy="5029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304800" y="67270"/>
            <a:ext cx="8458200" cy="92333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FMI City and Garden</a:t>
            </a:r>
            <a:endParaRPr lang="en-US" sz="5400" b="1" cap="none" spc="0" dirty="0">
              <a:ln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lubhous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76600" y="3810000"/>
            <a:ext cx="5486400" cy="2857611"/>
          </a:xfrm>
          <a:prstGeom prst="rect">
            <a:avLst/>
          </a:prstGeom>
          <a:ln>
            <a:solidFill>
              <a:schemeClr val="accent3"/>
            </a:solidFill>
          </a:ln>
          <a:effectLst>
            <a:softEdge rad="112500"/>
          </a:effectLst>
        </p:spPr>
      </p:pic>
      <p:pic>
        <p:nvPicPr>
          <p:cNvPr id="6" name="Picture 5" descr="DSC_014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09800" y="990600"/>
            <a:ext cx="3400692" cy="25825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Ivory Court - 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91200" y="914400"/>
            <a:ext cx="3047847" cy="2708595"/>
          </a:xfrm>
          <a:prstGeom prst="rect">
            <a:avLst/>
          </a:prstGeom>
          <a:ln>
            <a:solidFill>
              <a:schemeClr val="accent3"/>
            </a:solidFill>
          </a:ln>
          <a:effectLst>
            <a:softEdge rad="112500"/>
          </a:effectLst>
        </p:spPr>
      </p:pic>
      <p:sp>
        <p:nvSpPr>
          <p:cNvPr id="11" name="Rectangle 10"/>
          <p:cNvSpPr/>
          <p:nvPr/>
        </p:nvSpPr>
        <p:spPr>
          <a:xfrm>
            <a:off x="457200" y="0"/>
            <a:ext cx="1295400" cy="68018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P</a:t>
            </a:r>
          </a:p>
          <a:p>
            <a:pPr algn="ctr"/>
            <a:r>
              <a:rPr lang="en-US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U</a:t>
            </a:r>
          </a:p>
          <a:p>
            <a:pPr algn="ctr"/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N </a:t>
            </a:r>
          </a:p>
          <a:p>
            <a:pPr algn="ctr"/>
            <a:endParaRPr lang="en-US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H</a:t>
            </a:r>
          </a:p>
          <a:p>
            <a:pPr algn="ctr"/>
            <a:r>
              <a:rPr lang="en-US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L</a:t>
            </a:r>
          </a:p>
          <a:p>
            <a:pPr algn="ctr"/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A</a:t>
            </a:r>
          </a:p>
          <a:p>
            <a:pPr algn="ctr"/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I</a:t>
            </a:r>
          </a:p>
          <a:p>
            <a:pPr algn="ctr"/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N</a:t>
            </a:r>
          </a:p>
          <a:p>
            <a:pPr algn="ctr"/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G</a:t>
            </a:r>
          </a:p>
          <a:p>
            <a:pPr algn="ctr"/>
            <a:endParaRPr lang="en-US" sz="36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514600" y="4724400"/>
            <a:ext cx="609600" cy="19389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</a:t>
            </a:r>
          </a:p>
          <a:p>
            <a:pPr algn="ctr"/>
            <a:r>
              <a:rPr lang="en-US" sz="20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</a:t>
            </a:r>
          </a:p>
          <a:p>
            <a:pPr algn="ctr"/>
            <a:r>
              <a:rPr lang="en-US" sz="20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</a:t>
            </a:r>
          </a:p>
          <a:p>
            <a:pPr algn="ctr"/>
            <a:r>
              <a:rPr lang="en-US" sz="20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</a:t>
            </a:r>
          </a:p>
          <a:p>
            <a:pPr algn="ctr"/>
            <a:r>
              <a:rPr lang="en-US" sz="20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</a:t>
            </a:r>
          </a:p>
          <a:p>
            <a:pPr algn="ctr"/>
            <a:r>
              <a:rPr lang="en-US" sz="20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</a:t>
            </a:r>
            <a:endParaRPr lang="en-US" sz="2000" b="1" dirty="0" smtClean="0">
              <a:ln w="1905"/>
              <a:solidFill>
                <a:schemeClr val="accent6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828800" y="3733800"/>
            <a:ext cx="609600" cy="15696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</a:t>
            </a:r>
          </a:p>
          <a:p>
            <a:pPr algn="ctr"/>
            <a:r>
              <a:rPr lang="en-US" sz="24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</a:t>
            </a:r>
          </a:p>
          <a:p>
            <a:pPr algn="ctr"/>
            <a:r>
              <a:rPr lang="en-US" sz="24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</a:t>
            </a:r>
          </a:p>
          <a:p>
            <a:pPr algn="ctr"/>
            <a:r>
              <a:rPr lang="en-US" sz="24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</a:t>
            </a: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9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152400"/>
            <a:ext cx="8305800" cy="230832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7200" b="1" dirty="0" err="1" smtClean="0">
                <a:ln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mic Sans MS" pitchFamily="66" charset="0"/>
              </a:rPr>
              <a:t>Thanlyin</a:t>
            </a:r>
            <a:r>
              <a:rPr lang="en-US" sz="7200" b="1" dirty="0" smtClean="0">
                <a:ln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mic Sans MS" pitchFamily="66" charset="0"/>
              </a:rPr>
              <a:t> Star City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626" y="2773362"/>
            <a:ext cx="3528974" cy="385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haw\Desktop\TEMPLATES\Business man\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26044"/>
          </a:xfrm>
          <a:prstGeom prst="rect">
            <a:avLst/>
          </a:prstGeom>
          <a:noFill/>
        </p:spPr>
      </p:pic>
      <p:pic>
        <p:nvPicPr>
          <p:cNvPr id="3074" name="Picture 2" descr="H:\Thanlyin Starcity\Master Pla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400800"/>
          </a:xfrm>
          <a:prstGeom prst="rect">
            <a:avLst/>
          </a:prstGeom>
          <a:noFill/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haw\Desktop\TEMPLATES\Business man\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26044"/>
          </a:xfrm>
          <a:prstGeom prst="rect">
            <a:avLst/>
          </a:prstGeom>
          <a:noFill/>
        </p:spPr>
      </p:pic>
      <p:sp>
        <p:nvSpPr>
          <p:cNvPr id="3" name="Rounded Rectangle 2"/>
          <p:cNvSpPr/>
          <p:nvPr/>
        </p:nvSpPr>
        <p:spPr>
          <a:xfrm>
            <a:off x="0" y="914400"/>
            <a:ext cx="3048000" cy="2286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18690B"/>
                </a:solidFill>
              </a:rPr>
              <a:t>Promotional Material</a:t>
            </a:r>
          </a:p>
          <a:p>
            <a:pPr algn="just"/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 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-Brochures/ Flyers</a:t>
            </a:r>
          </a:p>
          <a:p>
            <a:pPr algn="just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       -Promotional Video</a:t>
            </a:r>
          </a:p>
          <a:p>
            <a:pPr algn="just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       -In Flight Magazine</a:t>
            </a:r>
          </a:p>
          <a:p>
            <a:pPr algn="just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      -Local Newspaper </a:t>
            </a:r>
          </a:p>
          <a:p>
            <a:pPr algn="just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       Media</a:t>
            </a:r>
          </a:p>
          <a:p>
            <a:pPr algn="just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      -Airport Light box </a:t>
            </a:r>
          </a:p>
          <a:p>
            <a:pPr algn="just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        Display, etc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0" y="4114800"/>
            <a:ext cx="2819400" cy="1905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0F4107"/>
                </a:solidFill>
              </a:rPr>
              <a:t>Master Plan/ Micro Zoning</a:t>
            </a:r>
          </a:p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-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Complete Life Style</a:t>
            </a: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-Planning Consideration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791200" y="685800"/>
            <a:ext cx="3352800" cy="22098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18690B"/>
                </a:solidFill>
              </a:rPr>
              <a:t>Marketing Building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     -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Model Apartments</a:t>
            </a: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       -Sale Gallery</a:t>
            </a: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       -Master Plan and Building 	Model`</a:t>
            </a:r>
          </a:p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      -Overall Landscapes</a:t>
            </a:r>
          </a:p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surroundings</a:t>
            </a:r>
          </a:p>
          <a:p>
            <a:endParaRPr lang="en-US" b="1" dirty="0"/>
          </a:p>
        </p:txBody>
      </p:sp>
      <p:sp>
        <p:nvSpPr>
          <p:cNvPr id="6" name="Rounded Rectangle 5"/>
          <p:cNvSpPr/>
          <p:nvPr/>
        </p:nvSpPr>
        <p:spPr>
          <a:xfrm>
            <a:off x="6019800" y="4114800"/>
            <a:ext cx="3048000" cy="18288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18690B"/>
                </a:solidFill>
              </a:rPr>
              <a:t>Site Activities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     -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Entrance Plaza</a:t>
            </a: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       -Billboard and          	Signatures</a:t>
            </a: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       -Construction Activities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3124200" y="2438400"/>
            <a:ext cx="2514600" cy="2514600"/>
          </a:xfrm>
          <a:prstGeom prst="ellipse">
            <a:avLst/>
          </a:prstGeom>
          <a:solidFill>
            <a:schemeClr val="accent5">
              <a:lumMod val="5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ACHIEVING SALE TARGET</a:t>
            </a:r>
            <a:endParaRPr lang="en-US" sz="200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Right Arrow 7"/>
          <p:cNvSpPr/>
          <p:nvPr/>
        </p:nvSpPr>
        <p:spPr>
          <a:xfrm rot="18726653">
            <a:off x="2796938" y="4519325"/>
            <a:ext cx="670934" cy="442817"/>
          </a:xfrm>
          <a:prstGeom prst="rightArrow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endParaRPr lang="en-US" b="1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9" name="Right Arrow 8"/>
          <p:cNvSpPr/>
          <p:nvPr/>
        </p:nvSpPr>
        <p:spPr>
          <a:xfrm rot="2368066">
            <a:off x="3033959" y="2149768"/>
            <a:ext cx="689231" cy="442817"/>
          </a:xfrm>
          <a:prstGeom prst="rightArrow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endParaRPr lang="en-US" b="1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10" name="Right Arrow 9"/>
          <p:cNvSpPr/>
          <p:nvPr/>
        </p:nvSpPr>
        <p:spPr>
          <a:xfrm rot="8324489">
            <a:off x="4913977" y="2030684"/>
            <a:ext cx="793763" cy="482102"/>
          </a:xfrm>
          <a:prstGeom prst="rightArrow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endParaRPr lang="en-US" b="1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11" name="Right Arrow 10"/>
          <p:cNvSpPr/>
          <p:nvPr/>
        </p:nvSpPr>
        <p:spPr>
          <a:xfrm rot="12714966">
            <a:off x="5324236" y="4486946"/>
            <a:ext cx="669660" cy="442817"/>
          </a:xfrm>
          <a:prstGeom prst="rightArrow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endParaRPr lang="en-US" b="1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theme/theme1.xml><?xml version="1.0" encoding="utf-8"?>
<a:theme xmlns:a="http://schemas.openxmlformats.org/drawingml/2006/main" name="11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114</Template>
  <TotalTime>1806</TotalTime>
  <Words>213</Words>
  <Application>Microsoft Office PowerPoint</Application>
  <PresentationFormat>On-screen Show (4:3)</PresentationFormat>
  <Paragraphs>84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114</vt:lpstr>
      <vt:lpstr>PowerPoint Presentation</vt:lpstr>
      <vt:lpstr>PowerPoint Presentation</vt:lpstr>
      <vt:lpstr>PowerPoint Presentation</vt:lpstr>
      <vt:lpstr> SPA has focused on six spheres of business  </vt:lpstr>
      <vt:lpstr>FMI: First Myanmar Investment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FMI /SPA Company</dc:title>
  <dc:creator>chaw</dc:creator>
  <cp:lastModifiedBy>user</cp:lastModifiedBy>
  <cp:revision>196</cp:revision>
  <dcterms:created xsi:type="dcterms:W3CDTF">2011-05-09T15:00:09Z</dcterms:created>
  <dcterms:modified xsi:type="dcterms:W3CDTF">2014-01-15T14:42:09Z</dcterms:modified>
</cp:coreProperties>
</file>